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13" r:id="rId2"/>
    <p:sldId id="257" r:id="rId3"/>
    <p:sldId id="314" r:id="rId4"/>
    <p:sldId id="259" r:id="rId5"/>
    <p:sldId id="260" r:id="rId6"/>
    <p:sldId id="261" r:id="rId7"/>
    <p:sldId id="262" r:id="rId8"/>
    <p:sldId id="263" r:id="rId9"/>
    <p:sldId id="264" r:id="rId10"/>
    <p:sldId id="294" r:id="rId11"/>
    <p:sldId id="266" r:id="rId12"/>
    <p:sldId id="315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3399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5"/>
    <p:restoredTop sz="94672"/>
  </p:normalViewPr>
  <p:slideViewPr>
    <p:cSldViewPr snapToGrid="0" snapToObjects="1">
      <p:cViewPr varScale="1">
        <p:scale>
          <a:sx n="117" d="100"/>
          <a:sy n="117" d="100"/>
        </p:scale>
        <p:origin x="500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09FBF-FC07-4B61-9EE4-9A0C0E3E949F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5339B-B8E3-4F7C-B9B4-3A5845A6AB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048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18DF9-D737-9040-AE09-E7AB8F771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6CFA9D-5838-AA47-8670-9F293BDD8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CE7441-3330-D342-8029-0510BF57E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F68876-DC10-7248-B572-B64E0316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6104AF-CBF6-8641-84A6-6088130D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320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3A7EF-FA6C-894B-AD88-E2025CC5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FFE1D8-8CBF-DA4B-BAA5-20007B8C6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59FD74-F2A6-B842-8571-F018F05A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53F91F-AA9A-BE4E-A8E2-970B5394D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54E6B0-6C3A-D945-A5C5-8F478C5A1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62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E75C8E0-263B-834F-9148-7C7C01307D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03918E-8E74-4A4D-ABC3-1F3D464A7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A9F031-E5D2-4744-AA3F-AC973AC0A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896DC3-8CAE-CC47-9A81-B575902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E0AEAD-F4BA-4E40-88AE-A5502C78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773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Inhalt 0"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ebene 1…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5" name="Titeltext"/>
          <p:cNvSpPr txBox="1">
            <a:spLocks noGrp="1"/>
          </p:cNvSpPr>
          <p:nvPr>
            <p:ph type="title"/>
          </p:nvPr>
        </p:nvSpPr>
        <p:spPr>
          <a:xfrm>
            <a:off x="624417" y="238125"/>
            <a:ext cx="7620001" cy="6873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Titeltext</a:t>
            </a:r>
          </a:p>
        </p:txBody>
      </p:sp>
      <p:sp>
        <p:nvSpPr>
          <p:cNvPr id="3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748880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 0"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69007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34A0D5-E8C0-8743-A62C-5896FDB1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15D149-B77B-FD49-8D0C-B526C8693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CC0147-39CF-1C49-A5DA-23189735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944AA6-89FF-B741-983B-D02658EF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FA3BD7-534A-3F47-A1BA-5BBADB4B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64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400BA-E0AE-5F4E-8384-28F4FFCDC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315CE1-1C95-9A43-833C-A066B978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384699-DCF5-714C-B1CD-7466D848A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6EED74-E9FB-4643-98D4-23607F3F9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03168E-7FCA-5440-8D2A-7BC8B82B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4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0D6472-100F-BF4A-A02A-09A329DE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B262DC-FE58-724C-A417-6786C3CE7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18A8BF-2D85-C149-950B-57214147B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1235DA-F48C-5846-9B45-87C766E77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73FC5F-8EC3-8A46-9CA4-6349D850A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25FA94-DC14-A64D-965E-C3AEA15F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51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647CC-37E0-6948-821D-DB2AA7D13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2ADC5D-B148-8346-8BDB-219C1491E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05AF48-64D7-DB41-A96B-117C8686A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07BB839-5763-964C-A2FD-E1939F9B0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83BB891-56D8-7040-90F2-29BCBE133B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6DBEA41-7B9D-E447-B34B-E725E279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A7E87F-C913-884B-A76F-0185A209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6D892A6-67A4-044A-9CB0-D96064E01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47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879E2-49E3-784B-A4F0-7BA35F4C8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15DA5C8-CEA0-7248-827F-67A2500DF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2DF542D-CA58-2A4C-BDA7-3678472B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C447007-6E8E-324D-AB99-6E8A313B2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4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6160F69-E638-B84E-A8C4-0417EE4D9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E522BEC-A8EF-9544-B244-73F666DA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2E4B09-4F86-1D47-914A-39CBAAA5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3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B334FA-010E-224E-A5FC-956BB5B87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1B0717-A5AA-0142-9C00-75FAF9954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3239C8-8539-8C40-BA1A-02E8F5FEE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99DC9A7-EAD0-064E-90B6-12FAAFC2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DF412B-038D-9D4E-AA86-5ED58599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6E1940-5897-AF42-B773-97F95231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84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63228C-1012-5649-B915-E9472ABA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1928B96-4EA9-4E41-9617-EC5794D4B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E249081-AA2A-2E47-8ADF-2E82695AF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06C784-5363-554F-88E3-2A56C39AA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8D542F-D742-8948-8C95-2BBC1DA41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AC8EB5-64DB-1945-B88C-D984FC8AD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99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9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B43D8FA-2F76-EB40-ABFA-B9AC92459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0A1668-011D-3D47-B2D7-4FF8CFC52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4B82F8-9862-4742-A18C-221EA66EF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D31EE-EF37-A648-9611-B6CA87AD1B23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6A2BC2-14B8-9E41-9459-8F9E1A7E1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B7F6D9-A3BF-5647-9FAA-801E01497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DAFC-920F-9B40-BBF4-C4BCB1D5FE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404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5"/>
          <p:cNvSpPr txBox="1">
            <a:spLocks noGrp="1"/>
          </p:cNvSpPr>
          <p:nvPr>
            <p:ph type="body" sz="half" idx="1"/>
          </p:nvPr>
        </p:nvSpPr>
        <p:spPr>
          <a:xfrm>
            <a:off x="2495550" y="1916114"/>
            <a:ext cx="7562850" cy="2679332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>
              <a:spcBef>
                <a:spcPts val="1900"/>
              </a:spcBef>
              <a:defRPr sz="6600" b="1">
                <a:solidFill>
                  <a:srgbClr val="0000FF"/>
                </a:solidFill>
              </a:defRPr>
            </a:lvl1pPr>
          </a:lstStyle>
          <a:p>
            <a:pPr marL="0" indent="0">
              <a:buNone/>
            </a:pPr>
            <a:endParaRPr lang="de-DE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de-DE" dirty="0">
                <a:solidFill>
                  <a:schemeClr val="bg2"/>
                </a:solidFill>
              </a:rPr>
              <a:t>Herzlich willkommen!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feld 3"/>
          <p:cNvSpPr txBox="1">
            <a:spLocks noChangeArrowheads="1"/>
          </p:cNvSpPr>
          <p:nvPr/>
        </p:nvSpPr>
        <p:spPr bwMode="auto">
          <a:xfrm>
            <a:off x="131417" y="326682"/>
            <a:ext cx="6840904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/>
            <a:r>
              <a:rPr lang="de-DE" altLang="de-DE" sz="2800" b="1" dirty="0">
                <a:solidFill>
                  <a:schemeClr val="bg2"/>
                </a:solidFill>
                <a:latin typeface="Arial" pitchFamily="34" charset="0"/>
              </a:rPr>
              <a:t>Lernen ist mehr als nur Unterricht</a:t>
            </a:r>
            <a:endParaRPr lang="de-DE" altLang="de-DE" sz="2800" b="1" i="1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1507" name="Flussdiagramm: Verbindungsstelle 5"/>
          <p:cNvSpPr>
            <a:spLocks noChangeArrowheads="1"/>
          </p:cNvSpPr>
          <p:nvPr/>
        </p:nvSpPr>
        <p:spPr bwMode="auto">
          <a:xfrm>
            <a:off x="218801" y="2480249"/>
            <a:ext cx="2754350" cy="2128837"/>
          </a:xfrm>
          <a:prstGeom prst="flowChartConnector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Klassenleitungs-teams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08" name="Flussdiagramm: Verbindungsstelle 32"/>
          <p:cNvSpPr>
            <a:spLocks noChangeArrowheads="1"/>
          </p:cNvSpPr>
          <p:nvPr/>
        </p:nvSpPr>
        <p:spPr bwMode="auto">
          <a:xfrm>
            <a:off x="3551869" y="2354419"/>
            <a:ext cx="3389926" cy="1142571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Doppelstunden-</a:t>
            </a: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 err="1">
                <a:latin typeface="Calibri" pitchFamily="34" charset="0"/>
                <a:cs typeface="Calibri" pitchFamily="34" charset="0"/>
              </a:rPr>
              <a:t>modell</a:t>
            </a:r>
            <a:endParaRPr lang="de-DE" altLang="de-DE" sz="2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09" name="Flussdiagramm: Verbindungsstelle 33"/>
          <p:cNvSpPr>
            <a:spLocks noChangeArrowheads="1"/>
          </p:cNvSpPr>
          <p:nvPr/>
        </p:nvSpPr>
        <p:spPr bwMode="auto">
          <a:xfrm>
            <a:off x="3137735" y="3518727"/>
            <a:ext cx="2890437" cy="1870075"/>
          </a:xfrm>
          <a:prstGeom prst="flowChartConnector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1000" b="1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>
                <a:latin typeface="Calibri" pitchFamily="34" charset="0"/>
                <a:cs typeface="Calibri" pitchFamily="34" charset="0"/>
              </a:rPr>
              <a:t>Sozial- und Betriebspraktika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/>
          </a:p>
        </p:txBody>
      </p:sp>
      <p:sp>
        <p:nvSpPr>
          <p:cNvPr id="21510" name="Flussdiagramm: Verbindungsstelle 34"/>
          <p:cNvSpPr>
            <a:spLocks noChangeArrowheads="1"/>
          </p:cNvSpPr>
          <p:nvPr/>
        </p:nvSpPr>
        <p:spPr bwMode="auto">
          <a:xfrm>
            <a:off x="6401893" y="2965449"/>
            <a:ext cx="2876387" cy="1652588"/>
          </a:xfrm>
          <a:prstGeom prst="flowChartConnector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Förderunterricht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1" name="Flussdiagramm: Verbindungsstelle 35"/>
          <p:cNvSpPr>
            <a:spLocks noChangeArrowheads="1"/>
          </p:cNvSpPr>
          <p:nvPr/>
        </p:nvSpPr>
        <p:spPr bwMode="auto">
          <a:xfrm>
            <a:off x="6478018" y="1198686"/>
            <a:ext cx="2876387" cy="1731962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1200" b="1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Methoden- und Kompetenztage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2" name="Flussdiagramm: Verbindungsstelle 36"/>
          <p:cNvSpPr>
            <a:spLocks noChangeArrowheads="1"/>
          </p:cNvSpPr>
          <p:nvPr/>
        </p:nvSpPr>
        <p:spPr bwMode="auto">
          <a:xfrm>
            <a:off x="9598554" y="703676"/>
            <a:ext cx="1966057" cy="1938338"/>
          </a:xfrm>
          <a:prstGeom prst="flowChartConnector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Medien-</a:t>
            </a:r>
          </a:p>
          <a:p>
            <a:pPr algn="ctr"/>
            <a:r>
              <a:rPr lang="de-DE" altLang="de-DE" sz="2200" b="1" dirty="0" err="1">
                <a:latin typeface="Calibri" pitchFamily="34" charset="0"/>
                <a:cs typeface="Calibri" pitchFamily="34" charset="0"/>
              </a:rPr>
              <a:t>kunde</a:t>
            </a:r>
            <a:endParaRPr lang="de-DE" altLang="de-DE" sz="22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3" name="Flussdiagramm: Verbindungsstelle 37"/>
          <p:cNvSpPr>
            <a:spLocks noChangeArrowheads="1"/>
          </p:cNvSpPr>
          <p:nvPr/>
        </p:nvSpPr>
        <p:spPr bwMode="auto">
          <a:xfrm>
            <a:off x="4816211" y="4909955"/>
            <a:ext cx="3201212" cy="1653266"/>
          </a:xfrm>
          <a:prstGeom prst="flowChartConnector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Verfügungsstunden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4" name="Flussdiagramm: Verbindungsstelle 38"/>
          <p:cNvSpPr>
            <a:spLocks noChangeArrowheads="1"/>
          </p:cNvSpPr>
          <p:nvPr/>
        </p:nvSpPr>
        <p:spPr bwMode="auto">
          <a:xfrm>
            <a:off x="8474972" y="2459894"/>
            <a:ext cx="3366151" cy="1446213"/>
          </a:xfrm>
          <a:prstGeom prst="flowChartConnector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12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inklusive Arbeit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5" name="Flussdiagramm: Verbindungsstelle 39"/>
          <p:cNvSpPr>
            <a:spLocks noChangeArrowheads="1"/>
          </p:cNvSpPr>
          <p:nvPr/>
        </p:nvSpPr>
        <p:spPr bwMode="auto">
          <a:xfrm>
            <a:off x="9652001" y="3355976"/>
            <a:ext cx="2051049" cy="2130425"/>
          </a:xfrm>
          <a:prstGeom prst="flowChartConnector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Beratungs-teams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6" name="Flussdiagramm: Verbindungsstelle 40"/>
          <p:cNvSpPr>
            <a:spLocks noChangeArrowheads="1"/>
          </p:cNvSpPr>
          <p:nvPr/>
        </p:nvSpPr>
        <p:spPr bwMode="auto">
          <a:xfrm>
            <a:off x="790286" y="3868803"/>
            <a:ext cx="2015067" cy="2128837"/>
          </a:xfrm>
          <a:prstGeom prst="flowChartConnector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Begabten-förderung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dirty="0"/>
          </a:p>
        </p:txBody>
      </p:sp>
      <p:sp>
        <p:nvSpPr>
          <p:cNvPr id="21517" name="Flussdiagramm: Verbindungsstelle 41"/>
          <p:cNvSpPr>
            <a:spLocks noChangeArrowheads="1"/>
          </p:cNvSpPr>
          <p:nvPr/>
        </p:nvSpPr>
        <p:spPr bwMode="auto">
          <a:xfrm>
            <a:off x="2017185" y="5003800"/>
            <a:ext cx="2609849" cy="1652588"/>
          </a:xfrm>
          <a:prstGeom prst="flowChartConnector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sz="2000" b="1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sz="2200" b="1">
                <a:latin typeface="Calibri" pitchFamily="34" charset="0"/>
                <a:cs typeface="Calibri" pitchFamily="34" charset="0"/>
              </a:rPr>
              <a:t>Prävention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/>
          </a:p>
        </p:txBody>
      </p:sp>
      <p:sp>
        <p:nvSpPr>
          <p:cNvPr id="21518" name="Flussdiagramm: Verbindungsstelle 44"/>
          <p:cNvSpPr>
            <a:spLocks noChangeArrowheads="1"/>
          </p:cNvSpPr>
          <p:nvPr/>
        </p:nvSpPr>
        <p:spPr bwMode="auto">
          <a:xfrm>
            <a:off x="2289338" y="1345406"/>
            <a:ext cx="3771575" cy="1004888"/>
          </a:xfrm>
          <a:prstGeom prst="flowChartConnector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9000"/>
              </a:srgbClr>
            </a:outerShdw>
          </a:effectLst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Unterstützung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 bei LRS</a:t>
            </a:r>
          </a:p>
          <a:p>
            <a:pPr>
              <a:spcBef>
                <a:spcPct val="20000"/>
              </a:spcBef>
              <a:spcAft>
                <a:spcPct val="20000"/>
              </a:spcAft>
              <a:defRPr/>
            </a:pPr>
            <a:endParaRPr lang="de-DE" altLang="de-DE" sz="200" dirty="0"/>
          </a:p>
        </p:txBody>
      </p:sp>
      <p:sp>
        <p:nvSpPr>
          <p:cNvPr id="15" name="Flussdiagramm: Verbindungsstelle 44"/>
          <p:cNvSpPr>
            <a:spLocks noChangeArrowheads="1"/>
          </p:cNvSpPr>
          <p:nvPr/>
        </p:nvSpPr>
        <p:spPr bwMode="auto">
          <a:xfrm>
            <a:off x="6469837" y="4407511"/>
            <a:ext cx="3790949" cy="1004888"/>
          </a:xfrm>
          <a:prstGeom prst="flowChartConnector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9000"/>
              </a:srgbClr>
            </a:outerShdw>
          </a:effectLst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Paten und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200" b="1" dirty="0">
                <a:latin typeface="Calibri" pitchFamily="34" charset="0"/>
                <a:cs typeface="Calibri" pitchFamily="34" charset="0"/>
              </a:rPr>
              <a:t> Mediatoren</a:t>
            </a:r>
          </a:p>
          <a:p>
            <a:pPr>
              <a:spcBef>
                <a:spcPct val="20000"/>
              </a:spcBef>
              <a:spcAft>
                <a:spcPct val="20000"/>
              </a:spcAft>
              <a:defRPr/>
            </a:pPr>
            <a:endParaRPr lang="de-DE" altLang="de-DE" sz="200" dirty="0"/>
          </a:p>
        </p:txBody>
      </p:sp>
      <p:sp>
        <p:nvSpPr>
          <p:cNvPr id="22544" name="Ellipse 1"/>
          <p:cNvSpPr>
            <a:spLocks noChangeArrowheads="1"/>
          </p:cNvSpPr>
          <p:nvPr/>
        </p:nvSpPr>
        <p:spPr bwMode="auto">
          <a:xfrm>
            <a:off x="8716431" y="5146675"/>
            <a:ext cx="3098802" cy="1479550"/>
          </a:xfrm>
          <a:prstGeom prst="ellipse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b="1"/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b="1"/>
              <a:t>Digitalisierung</a:t>
            </a: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b="1"/>
          </a:p>
        </p:txBody>
      </p:sp>
      <p:sp>
        <p:nvSpPr>
          <p:cNvPr id="22545" name="Ellipse 2"/>
          <p:cNvSpPr>
            <a:spLocks noChangeArrowheads="1"/>
          </p:cNvSpPr>
          <p:nvPr/>
        </p:nvSpPr>
        <p:spPr bwMode="auto">
          <a:xfrm>
            <a:off x="714009" y="1172508"/>
            <a:ext cx="2161116" cy="1869662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b="1" dirty="0"/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b="1" dirty="0"/>
              <a:t>Exkursionen und Fahrten</a:t>
            </a:r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endParaRPr lang="de-DE" altLang="de-DE" b="1" dirty="0"/>
          </a:p>
        </p:txBody>
      </p:sp>
      <p:sp>
        <p:nvSpPr>
          <p:cNvPr id="22546" name="Ellipse 3"/>
          <p:cNvSpPr>
            <a:spLocks noChangeArrowheads="1"/>
          </p:cNvSpPr>
          <p:nvPr/>
        </p:nvSpPr>
        <p:spPr bwMode="auto">
          <a:xfrm>
            <a:off x="376767" y="5613400"/>
            <a:ext cx="1864783" cy="101282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 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"/>
              </a:defRPr>
            </a:lvl9pPr>
          </a:lstStyle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sz="900"/>
          </a:p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de-DE" altLang="de-DE" b="1"/>
              <a:t>AGs</a:t>
            </a:r>
          </a:p>
          <a:p>
            <a:pPr>
              <a:spcBef>
                <a:spcPct val="20000"/>
              </a:spcBef>
              <a:spcAft>
                <a:spcPct val="20000"/>
              </a:spcAft>
            </a:pPr>
            <a:endParaRPr lang="de-DE" altLang="de-DE" sz="900"/>
          </a:p>
        </p:txBody>
      </p:sp>
    </p:spTree>
    <p:extLst>
      <p:ext uri="{BB962C8B-B14F-4D97-AF65-F5344CB8AC3E}">
        <p14:creationId xmlns:p14="http://schemas.microsoft.com/office/powerpoint/2010/main" val="3529023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140677" y="379069"/>
            <a:ext cx="4876800" cy="784225"/>
          </a:xfrm>
          <a:prstGeom prst="rect">
            <a:avLst/>
          </a:prstGeom>
        </p:spPr>
        <p:txBody>
          <a:bodyPr/>
          <a:lstStyle>
            <a:lvl1pPr algn="ctr"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Informationsabende</a:t>
            </a:r>
            <a:endParaRPr dirty="0">
              <a:solidFill>
                <a:schemeClr val="bg2"/>
              </a:solidFill>
            </a:endParaRPr>
          </a:p>
        </p:txBody>
      </p:sp>
      <p:grpSp>
        <p:nvGrpSpPr>
          <p:cNvPr id="225" name="Rectangle 4"/>
          <p:cNvGrpSpPr/>
          <p:nvPr/>
        </p:nvGrpSpPr>
        <p:grpSpPr>
          <a:xfrm>
            <a:off x="2279649" y="3644901"/>
            <a:ext cx="7777166" cy="2016125"/>
            <a:chOff x="0" y="0"/>
            <a:chExt cx="7777164" cy="2016125"/>
          </a:xfrm>
        </p:grpSpPr>
        <p:sp>
          <p:nvSpPr>
            <p:cNvPr id="223" name="Rechteck"/>
            <p:cNvSpPr/>
            <p:nvPr/>
          </p:nvSpPr>
          <p:spPr>
            <a:xfrm>
              <a:off x="0" y="0"/>
              <a:ext cx="7777164" cy="2016125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224" name="Ricarda-Huch-Schule: Do.,08.02.25,…"/>
            <p:cNvSpPr/>
            <p:nvPr/>
          </p:nvSpPr>
          <p:spPr>
            <a:xfrm>
              <a:off x="55245" y="80799"/>
              <a:ext cx="7666674" cy="1561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85750" indent="-285750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200" b="1"/>
              </a:pPr>
              <a:endParaRPr sz="200" dirty="0"/>
            </a:p>
            <a:p>
              <a:pPr marL="285750" indent="-285750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400" b="1"/>
              </a:pPr>
              <a:endParaRPr sz="400" dirty="0"/>
            </a:p>
            <a:p>
              <a:pPr marL="285750" indent="-285750" algn="ctr" defTabSz="1425575">
                <a:spcBef>
                  <a:spcPts val="6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 spc="-10"/>
              </a:pPr>
              <a:r>
                <a:rPr sz="2600" dirty="0"/>
                <a:t>Ricarda-</a:t>
              </a:r>
              <a:r>
                <a:rPr sz="2600" dirty="0" err="1"/>
                <a:t>Huch</a:t>
              </a:r>
              <a:r>
                <a:rPr sz="2600" dirty="0"/>
                <a:t>-Schule: </a:t>
              </a:r>
              <a:r>
                <a:rPr lang="de-DE" sz="2600" dirty="0"/>
                <a:t>Mi</a:t>
              </a:r>
              <a:r>
                <a:rPr sz="2600" dirty="0"/>
                <a:t>.,</a:t>
              </a:r>
              <a:r>
                <a:rPr lang="de-DE" sz="2600" dirty="0"/>
                <a:t>18</a:t>
              </a:r>
              <a:r>
                <a:rPr sz="2600" dirty="0"/>
                <a:t>.02.2</a:t>
              </a:r>
              <a:r>
                <a:rPr lang="de-DE" sz="2600" dirty="0"/>
                <a:t>6</a:t>
              </a:r>
              <a:r>
                <a:rPr sz="2600" dirty="0"/>
                <a:t>, </a:t>
              </a:r>
              <a:endParaRPr sz="2400" spc="-9" dirty="0"/>
            </a:p>
            <a:p>
              <a:pPr marL="285750" indent="-285750" algn="ctr" defTabSz="1425575">
                <a:spcBef>
                  <a:spcPts val="6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 spc="-10"/>
              </a:pPr>
              <a:r>
                <a:rPr sz="2600" dirty="0"/>
                <a:t>17.30 </a:t>
              </a:r>
              <a:r>
                <a:rPr sz="2600" dirty="0" err="1"/>
                <a:t>Uhr</a:t>
              </a:r>
              <a:r>
                <a:rPr sz="2600" dirty="0"/>
                <a:t> und 19.00 </a:t>
              </a:r>
              <a:r>
                <a:rPr sz="2600" dirty="0" err="1"/>
                <a:t>Uhr</a:t>
              </a:r>
              <a:endParaRPr sz="2400" spc="-9" dirty="0"/>
            </a:p>
            <a:p>
              <a:pPr marL="285750" indent="-285750" algn="ctr" defTabSz="1425575"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000" spc="-9"/>
              </a:pPr>
              <a:r>
                <a:rPr sz="2000" dirty="0"/>
                <a:t> </a:t>
              </a:r>
              <a:r>
                <a:rPr sz="2000" b="1" dirty="0"/>
                <a:t>Bitte die </a:t>
              </a:r>
              <a:r>
                <a:rPr sz="2000" b="1" dirty="0" err="1"/>
                <a:t>aktuellen</a:t>
              </a:r>
              <a:r>
                <a:rPr sz="2000" b="1" dirty="0"/>
                <a:t> </a:t>
              </a:r>
              <a:r>
                <a:rPr sz="2000" b="1" dirty="0" err="1"/>
                <a:t>Informationen</a:t>
              </a:r>
              <a:r>
                <a:rPr sz="2000" b="1" dirty="0"/>
                <a:t> auf der </a:t>
              </a:r>
              <a:r>
                <a:rPr sz="2000" b="1" dirty="0" err="1"/>
                <a:t>Schulwebsite</a:t>
              </a:r>
              <a:r>
                <a:rPr sz="2000" b="1" dirty="0"/>
                <a:t> </a:t>
              </a:r>
              <a:r>
                <a:rPr sz="2000" b="1" dirty="0" err="1"/>
                <a:t>beachten</a:t>
              </a:r>
              <a:r>
                <a:rPr sz="2000" b="1" dirty="0"/>
                <a:t>.</a:t>
              </a:r>
            </a:p>
          </p:txBody>
        </p:sp>
      </p:grpSp>
      <p:sp>
        <p:nvSpPr>
          <p:cNvPr id="226" name="Rechteck 7"/>
          <p:cNvSpPr/>
          <p:nvPr/>
        </p:nvSpPr>
        <p:spPr>
          <a:xfrm>
            <a:off x="2279648" y="1536656"/>
            <a:ext cx="7777166" cy="1826141"/>
          </a:xfrm>
          <a:prstGeom prst="rect">
            <a:avLst/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spcBef>
                <a:spcPts val="500"/>
              </a:spcBef>
              <a:defRPr sz="1000" b="1"/>
            </a:pPr>
            <a:r>
              <a:rPr sz="1000" dirty="0"/>
              <a:t>      </a:t>
            </a:r>
          </a:p>
          <a:p>
            <a:pPr algn="ctr">
              <a:spcBef>
                <a:spcPts val="500"/>
              </a:spcBef>
              <a:defRPr sz="2600" b="1" spc="-10"/>
            </a:pPr>
            <a:r>
              <a:rPr sz="2600" dirty="0" err="1"/>
              <a:t>Leibnizschule</a:t>
            </a:r>
            <a:r>
              <a:rPr sz="2600" dirty="0"/>
              <a:t>: </a:t>
            </a:r>
            <a:r>
              <a:rPr lang="de-DE" sz="2600" dirty="0"/>
              <a:t>D</a:t>
            </a:r>
            <a:r>
              <a:rPr sz="2600" dirty="0"/>
              <a:t>i.,1</a:t>
            </a:r>
            <a:r>
              <a:rPr lang="de-DE" sz="2600" dirty="0"/>
              <a:t>3</a:t>
            </a:r>
            <a:r>
              <a:rPr sz="2600" dirty="0"/>
              <a:t>.01.2</a:t>
            </a:r>
            <a:r>
              <a:rPr lang="de-DE" sz="2600" dirty="0"/>
              <a:t>6</a:t>
            </a:r>
            <a:r>
              <a:rPr sz="2600" dirty="0"/>
              <a:t>, 18.30 </a:t>
            </a:r>
            <a:r>
              <a:rPr sz="2600" dirty="0" err="1"/>
              <a:t>Uhr</a:t>
            </a:r>
            <a:endParaRPr sz="2600" dirty="0"/>
          </a:p>
          <a:p>
            <a:pPr algn="ctr">
              <a:spcBef>
                <a:spcPts val="500"/>
              </a:spcBef>
              <a:defRPr sz="2000" b="1"/>
            </a:pPr>
            <a:r>
              <a:rPr sz="2000" dirty="0" err="1"/>
              <a:t>Bitte</a:t>
            </a:r>
            <a:r>
              <a:rPr sz="2000" dirty="0"/>
              <a:t> die </a:t>
            </a:r>
            <a:r>
              <a:rPr sz="2000" dirty="0" err="1"/>
              <a:t>aktuellen</a:t>
            </a:r>
            <a:r>
              <a:rPr sz="2000" dirty="0"/>
              <a:t> </a:t>
            </a:r>
            <a:r>
              <a:rPr sz="2000" dirty="0" err="1"/>
              <a:t>Informationen</a:t>
            </a:r>
            <a:r>
              <a:rPr sz="2000" dirty="0"/>
              <a:t> auf der </a:t>
            </a:r>
            <a:r>
              <a:rPr sz="2000" dirty="0" err="1"/>
              <a:t>Schulwebsite</a:t>
            </a:r>
            <a:r>
              <a:rPr sz="2000" dirty="0"/>
              <a:t> </a:t>
            </a:r>
          </a:p>
          <a:p>
            <a:pPr algn="ctr">
              <a:spcBef>
                <a:spcPts val="500"/>
              </a:spcBef>
              <a:defRPr sz="2000" b="1"/>
            </a:pPr>
            <a:r>
              <a:rPr sz="2000" dirty="0" err="1"/>
              <a:t>beachten</a:t>
            </a:r>
            <a:r>
              <a:rPr sz="2000" dirty="0"/>
              <a:t>.</a:t>
            </a:r>
            <a:endParaRPr lang="de-DE" sz="2000" dirty="0"/>
          </a:p>
          <a:p>
            <a:pPr algn="ctr">
              <a:spcBef>
                <a:spcPts val="500"/>
              </a:spcBef>
              <a:defRPr sz="2000" b="1"/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 advAuto="0"/>
      <p:bldP spid="226" grpId="0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507207" y="300036"/>
            <a:ext cx="7789862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Tage</a:t>
            </a:r>
            <a:r>
              <a:rPr dirty="0">
                <a:solidFill>
                  <a:schemeClr val="bg2"/>
                </a:solidFill>
              </a:rPr>
              <a:t> der </a:t>
            </a:r>
            <a:r>
              <a:rPr lang="de-DE" dirty="0">
                <a:solidFill>
                  <a:schemeClr val="bg2"/>
                </a:solidFill>
              </a:rPr>
              <a:t>o</a:t>
            </a:r>
            <a:r>
              <a:rPr>
                <a:solidFill>
                  <a:schemeClr val="bg2"/>
                </a:solidFill>
              </a:rPr>
              <a:t>ffenen</a:t>
            </a:r>
            <a:r>
              <a:rPr dirty="0">
                <a:solidFill>
                  <a:schemeClr val="bg2"/>
                </a:solidFill>
              </a:rPr>
              <a:t> </a:t>
            </a:r>
            <a:r>
              <a:rPr dirty="0" err="1">
                <a:solidFill>
                  <a:schemeClr val="bg2"/>
                </a:solidFill>
              </a:rPr>
              <a:t>Tür</a:t>
            </a:r>
            <a:r>
              <a:rPr dirty="0">
                <a:solidFill>
                  <a:schemeClr val="bg2"/>
                </a:solidFill>
              </a:rPr>
              <a:t> an den </a:t>
            </a:r>
            <a:r>
              <a:rPr dirty="0" err="1">
                <a:solidFill>
                  <a:schemeClr val="bg2"/>
                </a:solidFill>
              </a:rPr>
              <a:t>Gymnasien</a:t>
            </a:r>
            <a:endParaRPr dirty="0">
              <a:solidFill>
                <a:schemeClr val="bg2"/>
              </a:solidFill>
            </a:endParaRPr>
          </a:p>
        </p:txBody>
      </p:sp>
      <p:grpSp>
        <p:nvGrpSpPr>
          <p:cNvPr id="231" name="Rectangle 4"/>
          <p:cNvGrpSpPr/>
          <p:nvPr/>
        </p:nvGrpSpPr>
        <p:grpSpPr>
          <a:xfrm>
            <a:off x="2279649" y="4724400"/>
            <a:ext cx="7777166" cy="2420439"/>
            <a:chOff x="0" y="0"/>
            <a:chExt cx="7777164" cy="2420437"/>
          </a:xfrm>
        </p:grpSpPr>
        <p:sp>
          <p:nvSpPr>
            <p:cNvPr id="229" name="Rechteck"/>
            <p:cNvSpPr/>
            <p:nvPr/>
          </p:nvSpPr>
          <p:spPr>
            <a:xfrm>
              <a:off x="0" y="0"/>
              <a:ext cx="7777164" cy="1441450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230" name="Ricarda-Huch-Schule: Di., 04.03.25, ab 16.00 Uhr Bitte die aktuellen Informationen auf der Schulwebsite beachten."/>
            <p:cNvSpPr txBox="1"/>
            <p:nvPr/>
          </p:nvSpPr>
          <p:spPr>
            <a:xfrm>
              <a:off x="55244" y="9525"/>
              <a:ext cx="7666675" cy="24109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85750" indent="-285750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200" b="1"/>
              </a:pPr>
              <a:endParaRPr sz="200" dirty="0"/>
            </a:p>
            <a:p>
              <a:pPr marL="285750" indent="-285750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400" b="1"/>
              </a:pPr>
              <a:endParaRPr sz="400" dirty="0"/>
            </a:p>
            <a:p>
              <a:pPr marL="285750" indent="-285750" algn="ctr" defTabSz="1425575">
                <a:spcBef>
                  <a:spcPts val="6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 spc="-10"/>
              </a:pPr>
              <a:r>
                <a:rPr sz="2600" dirty="0"/>
                <a:t>Ricarda-</a:t>
              </a:r>
              <a:r>
                <a:rPr sz="2600" dirty="0" err="1"/>
                <a:t>Huch</a:t>
              </a:r>
              <a:r>
                <a:rPr sz="2600" dirty="0"/>
                <a:t>-Schule: </a:t>
              </a:r>
              <a:r>
                <a:rPr lang="de-DE" sz="2600" dirty="0"/>
                <a:t>M</a:t>
              </a:r>
              <a:r>
                <a:rPr sz="2600" dirty="0" err="1"/>
                <a:t>i</a:t>
              </a:r>
              <a:r>
                <a:rPr sz="2600" dirty="0"/>
                <a:t>., 0</a:t>
              </a:r>
              <a:r>
                <a:rPr lang="de-DE" sz="2600" dirty="0"/>
                <a:t>4</a:t>
              </a:r>
              <a:r>
                <a:rPr sz="2600" dirty="0"/>
                <a:t>.03.2</a:t>
              </a:r>
              <a:r>
                <a:rPr lang="de-DE" sz="2600" dirty="0"/>
                <a:t>6</a:t>
              </a:r>
              <a:r>
                <a:rPr sz="2600" dirty="0"/>
                <a:t>, ab 16.00 </a:t>
              </a:r>
              <a:r>
                <a:rPr sz="2600" dirty="0" err="1"/>
                <a:t>Uhr</a:t>
              </a:r>
              <a:r>
                <a:rPr sz="2000" spc="-9" dirty="0"/>
                <a:t> </a:t>
              </a:r>
              <a:endParaRPr lang="de-DE" sz="2000" spc="-9" dirty="0"/>
            </a:p>
            <a:p>
              <a:pPr marL="285750" indent="-285750" algn="ctr" defTabSz="1425575">
                <a:spcBef>
                  <a:spcPts val="6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 spc="-10"/>
              </a:pPr>
              <a:r>
                <a:rPr sz="2000" dirty="0" err="1"/>
                <a:t>Bitte</a:t>
              </a:r>
              <a:r>
                <a:rPr sz="2000" dirty="0"/>
                <a:t> die </a:t>
              </a:r>
              <a:r>
                <a:rPr sz="2000" dirty="0" err="1"/>
                <a:t>aktuellen</a:t>
              </a:r>
              <a:r>
                <a:rPr sz="2000" dirty="0"/>
                <a:t> </a:t>
              </a:r>
              <a:r>
                <a:rPr sz="2000" dirty="0" err="1"/>
                <a:t>Informationen</a:t>
              </a:r>
              <a:r>
                <a:rPr sz="2000" dirty="0"/>
                <a:t> auf der </a:t>
              </a:r>
              <a:r>
                <a:rPr sz="2000" dirty="0" err="1"/>
                <a:t>Schulwebsite</a:t>
              </a:r>
              <a:r>
                <a:rPr sz="2000" dirty="0"/>
                <a:t> </a:t>
              </a:r>
              <a:r>
                <a:rPr sz="2000" dirty="0" err="1"/>
                <a:t>beachten</a:t>
              </a:r>
              <a:r>
                <a:rPr sz="2000" dirty="0"/>
                <a:t>.</a:t>
              </a:r>
              <a:endParaRPr sz="2400" spc="-9" dirty="0"/>
            </a:p>
            <a:p>
              <a:pPr marL="285750" indent="-285750" algn="ctr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/>
              </a:pPr>
              <a:endParaRPr sz="2400" spc="-9" dirty="0"/>
            </a:p>
            <a:p>
              <a:pPr marL="285750" indent="-285750" algn="ctr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/>
              </a:pPr>
              <a:endParaRPr sz="2400" spc="-9" dirty="0"/>
            </a:p>
            <a:p>
              <a:pPr marL="285750" indent="-285750" algn="ctr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endParaRPr sz="2400" spc="-9" dirty="0"/>
            </a:p>
          </p:txBody>
        </p:sp>
      </p:grpSp>
      <p:grpSp>
        <p:nvGrpSpPr>
          <p:cNvPr id="234" name="Rectangle 5"/>
          <p:cNvGrpSpPr/>
          <p:nvPr/>
        </p:nvGrpSpPr>
        <p:grpSpPr>
          <a:xfrm>
            <a:off x="2279649" y="1412875"/>
            <a:ext cx="7777167" cy="1225550"/>
            <a:chOff x="-1" y="0"/>
            <a:chExt cx="7777165" cy="1225550"/>
          </a:xfrm>
        </p:grpSpPr>
        <p:sp>
          <p:nvSpPr>
            <p:cNvPr id="232" name="Rechteck"/>
            <p:cNvSpPr/>
            <p:nvPr/>
          </p:nvSpPr>
          <p:spPr>
            <a:xfrm>
              <a:off x="-1" y="0"/>
              <a:ext cx="7777165" cy="1225550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233" name="Termine: Feb./März 2025…"/>
            <p:cNvSpPr txBox="1"/>
            <p:nvPr/>
          </p:nvSpPr>
          <p:spPr>
            <a:xfrm>
              <a:off x="55244" y="9525"/>
              <a:ext cx="7666674" cy="9618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85750" indent="-285750" defTabSz="1425575">
                <a:spcBef>
                  <a:spcPts val="500"/>
                </a:spcBef>
                <a:tabLst>
                  <a:tab pos="2095500" algn="l"/>
                  <a:tab pos="4191000" algn="l"/>
                  <a:tab pos="6286500" algn="l"/>
                </a:tabLst>
                <a:defRPr sz="200" b="1"/>
              </a:pPr>
              <a:endParaRPr sz="200" dirty="0"/>
            </a:p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600" b="1" spc="-20"/>
              </a:pPr>
              <a:r>
                <a:rPr sz="2600" dirty="0" err="1"/>
                <a:t>Termine</a:t>
              </a:r>
              <a:r>
                <a:rPr sz="2600" dirty="0"/>
                <a:t>: Feb./</a:t>
              </a:r>
              <a:r>
                <a:rPr sz="2600" dirty="0" err="1"/>
                <a:t>März</a:t>
              </a:r>
              <a:r>
                <a:rPr sz="2600" dirty="0"/>
                <a:t> 2025</a:t>
              </a:r>
              <a:endParaRPr sz="2400" spc="-18" dirty="0"/>
            </a:p>
            <a:p>
              <a:pPr marL="285750" indent="-285750" algn="ctr" defTabSz="1425575">
                <a:lnSpc>
                  <a:spcPct val="92000"/>
                </a:lnSpc>
                <a:spcBef>
                  <a:spcPts val="600"/>
                </a:spcBef>
                <a:tabLst>
                  <a:tab pos="2095500" algn="l"/>
                  <a:tab pos="4191000" algn="l"/>
                  <a:tab pos="6286500" algn="l"/>
                </a:tabLst>
                <a:defRPr sz="2000" b="1"/>
              </a:pPr>
              <a:r>
                <a:rPr sz="2000" dirty="0"/>
                <a:t>(</a:t>
              </a:r>
              <a:r>
                <a:rPr sz="2000" dirty="0" err="1"/>
                <a:t>Ankündigungen</a:t>
              </a:r>
              <a:r>
                <a:rPr sz="2000" dirty="0"/>
                <a:t> in der Presse und auf den </a:t>
              </a:r>
              <a:r>
                <a:rPr sz="2000" dirty="0" err="1"/>
                <a:t>Schulwebsites</a:t>
              </a:r>
              <a:r>
                <a:rPr sz="2000" dirty="0"/>
                <a:t>)</a:t>
              </a:r>
            </a:p>
          </p:txBody>
        </p:sp>
      </p:grpSp>
      <p:sp>
        <p:nvSpPr>
          <p:cNvPr id="235" name="Rechteck 7"/>
          <p:cNvSpPr/>
          <p:nvPr/>
        </p:nvSpPr>
        <p:spPr>
          <a:xfrm>
            <a:off x="2279650" y="2970213"/>
            <a:ext cx="7777164" cy="1454244"/>
          </a:xfrm>
          <a:prstGeom prst="rect">
            <a:avLst/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500"/>
              </a:spcBef>
              <a:defRPr sz="1000" b="1"/>
            </a:pPr>
            <a:r>
              <a:rPr sz="1000" dirty="0"/>
              <a:t>      </a:t>
            </a:r>
          </a:p>
          <a:p>
            <a:pPr algn="ctr">
              <a:spcBef>
                <a:spcPts val="500"/>
              </a:spcBef>
              <a:defRPr sz="2600" b="1" spc="-10"/>
            </a:pPr>
            <a:r>
              <a:rPr sz="2600" dirty="0" err="1"/>
              <a:t>Leibnizschule</a:t>
            </a:r>
            <a:r>
              <a:rPr sz="2600" dirty="0"/>
              <a:t>: Fr., 0</a:t>
            </a:r>
            <a:r>
              <a:rPr lang="de-DE" sz="2600" dirty="0"/>
              <a:t>6</a:t>
            </a:r>
            <a:r>
              <a:rPr sz="2600" dirty="0"/>
              <a:t>.03.2</a:t>
            </a:r>
            <a:r>
              <a:rPr lang="de-DE" sz="2600" dirty="0"/>
              <a:t>6</a:t>
            </a:r>
            <a:r>
              <a:rPr sz="2600" dirty="0"/>
              <a:t>, ab 16.00 </a:t>
            </a:r>
            <a:r>
              <a:rPr sz="2600" dirty="0" err="1"/>
              <a:t>Uhr</a:t>
            </a:r>
            <a:endParaRPr lang="de-DE" sz="2600" dirty="0"/>
          </a:p>
          <a:p>
            <a:pPr algn="ctr">
              <a:spcBef>
                <a:spcPts val="500"/>
              </a:spcBef>
              <a:defRPr sz="2600" b="1" spc="-10"/>
            </a:pPr>
            <a:r>
              <a:rPr sz="2000" dirty="0" err="1"/>
              <a:t>Bitte</a:t>
            </a:r>
            <a:r>
              <a:rPr sz="2000" dirty="0"/>
              <a:t> die </a:t>
            </a:r>
            <a:r>
              <a:rPr sz="2000" dirty="0" err="1"/>
              <a:t>aktuellen</a:t>
            </a:r>
            <a:r>
              <a:rPr sz="2000" dirty="0"/>
              <a:t> </a:t>
            </a:r>
            <a:r>
              <a:rPr sz="2000" dirty="0" err="1"/>
              <a:t>Informationen</a:t>
            </a:r>
            <a:r>
              <a:rPr sz="2000" dirty="0"/>
              <a:t> auf der </a:t>
            </a:r>
            <a:r>
              <a:rPr sz="2000" dirty="0" err="1"/>
              <a:t>Schulwebsite</a:t>
            </a:r>
            <a:r>
              <a:rPr sz="2000" dirty="0"/>
              <a:t> </a:t>
            </a:r>
            <a:r>
              <a:rPr sz="2000" dirty="0" err="1"/>
              <a:t>beachten</a:t>
            </a:r>
            <a:r>
              <a:rPr sz="2000" dirty="0"/>
              <a:t>.</a:t>
            </a:r>
            <a:endParaRPr lang="de-DE" sz="2000" dirty="0"/>
          </a:p>
          <a:p>
            <a:pPr algn="ctr">
              <a:spcBef>
                <a:spcPts val="500"/>
              </a:spcBef>
              <a:defRPr sz="2600" b="1" spc="-10"/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 animBg="1" advAuto="0"/>
      <p:bldP spid="234" grpId="0" animBg="1" advAuto="0"/>
      <p:bldP spid="235" grpId="0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0" y="620713"/>
            <a:ext cx="7712075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Schnupperunterricht</a:t>
            </a:r>
            <a:r>
              <a:rPr dirty="0">
                <a:solidFill>
                  <a:schemeClr val="bg2"/>
                </a:solidFill>
              </a:rPr>
              <a:t> an den </a:t>
            </a:r>
            <a:r>
              <a:rPr dirty="0" err="1">
                <a:solidFill>
                  <a:schemeClr val="bg2"/>
                </a:solidFill>
              </a:rPr>
              <a:t>Gymnasien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38" name="Anmeldungen in der Regel per E-Mail…"/>
          <p:cNvSpPr txBox="1"/>
          <p:nvPr/>
        </p:nvSpPr>
        <p:spPr>
          <a:xfrm>
            <a:off x="1855967" y="3895080"/>
            <a:ext cx="8480066" cy="17170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endParaRPr dirty="0"/>
          </a:p>
          <a:p>
            <a:pPr algn="ctr">
              <a:spcBef>
                <a:spcPts val="500"/>
              </a:spcBef>
              <a:defRPr sz="2500" b="1"/>
            </a:pPr>
            <a:r>
              <a:rPr sz="2500" dirty="0" err="1"/>
              <a:t>Anmeldungen</a:t>
            </a:r>
            <a:r>
              <a:rPr sz="2500" dirty="0"/>
              <a:t> in der Regel per E-Mail</a:t>
            </a:r>
          </a:p>
          <a:p>
            <a:pPr algn="ctr">
              <a:spcBef>
                <a:spcPts val="500"/>
              </a:spcBef>
              <a:defRPr sz="2500" b="1"/>
            </a:pPr>
            <a:r>
              <a:rPr sz="2500" dirty="0" err="1"/>
              <a:t>Genauere</a:t>
            </a:r>
            <a:r>
              <a:rPr sz="2500" dirty="0"/>
              <a:t> </a:t>
            </a:r>
            <a:r>
              <a:rPr sz="2500" dirty="0" err="1"/>
              <a:t>Informationen</a:t>
            </a:r>
            <a:r>
              <a:rPr sz="2500" dirty="0"/>
              <a:t> </a:t>
            </a:r>
            <a:r>
              <a:rPr sz="2500" dirty="0" err="1"/>
              <a:t>entnehmen</a:t>
            </a:r>
            <a:r>
              <a:rPr sz="2500" dirty="0"/>
              <a:t> Sie </a:t>
            </a:r>
            <a:r>
              <a:rPr sz="2500" dirty="0" err="1"/>
              <a:t>bitte</a:t>
            </a:r>
            <a:r>
              <a:rPr sz="2500" dirty="0"/>
              <a:t> den Websites  der </a:t>
            </a:r>
            <a:r>
              <a:rPr sz="2500" dirty="0" err="1"/>
              <a:t>jeweiligen</a:t>
            </a:r>
            <a:r>
              <a:rPr sz="2500" dirty="0"/>
              <a:t> Schule. </a:t>
            </a:r>
          </a:p>
        </p:txBody>
      </p:sp>
      <p:sp>
        <p:nvSpPr>
          <p:cNvPr id="239" name="Mittwoch, den 19.03.2025 an der Leibnizschule…"/>
          <p:cNvSpPr txBox="1"/>
          <p:nvPr/>
        </p:nvSpPr>
        <p:spPr>
          <a:xfrm>
            <a:off x="1855967" y="1644553"/>
            <a:ext cx="8480066" cy="184884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pPr>
              <a:defRPr sz="2500"/>
            </a:pPr>
            <a:endParaRPr sz="2500" dirty="0"/>
          </a:p>
          <a:p>
            <a:pPr algn="ctr">
              <a:spcBef>
                <a:spcPts val="500"/>
              </a:spcBef>
              <a:defRPr sz="2500" b="1"/>
            </a:pPr>
            <a:r>
              <a:rPr sz="2500" dirty="0" err="1"/>
              <a:t>Mittwoch</a:t>
            </a:r>
            <a:r>
              <a:rPr sz="2500" dirty="0"/>
              <a:t>, den 1</a:t>
            </a:r>
            <a:r>
              <a:rPr lang="de-DE" sz="2500" dirty="0"/>
              <a:t>1</a:t>
            </a:r>
            <a:r>
              <a:rPr sz="2500" dirty="0"/>
              <a:t>.03.202</a:t>
            </a:r>
            <a:r>
              <a:rPr lang="de-DE" sz="2500" dirty="0"/>
              <a:t>6</a:t>
            </a:r>
            <a:r>
              <a:rPr sz="2500" dirty="0"/>
              <a:t> an der </a:t>
            </a:r>
            <a:r>
              <a:rPr sz="2500" dirty="0" err="1"/>
              <a:t>Leibnizschule</a:t>
            </a:r>
            <a:endParaRPr sz="2500" dirty="0"/>
          </a:p>
          <a:p>
            <a:pPr algn="ctr">
              <a:spcBef>
                <a:spcPts val="500"/>
              </a:spcBef>
              <a:defRPr sz="2500" b="1"/>
            </a:pPr>
            <a:r>
              <a:rPr sz="2500" dirty="0" err="1"/>
              <a:t>Donnerstag</a:t>
            </a:r>
            <a:r>
              <a:rPr sz="2500" dirty="0"/>
              <a:t>, den </a:t>
            </a:r>
            <a:r>
              <a:rPr lang="de-DE" sz="2500" dirty="0"/>
              <a:t>1</a:t>
            </a:r>
            <a:r>
              <a:rPr sz="2500" dirty="0"/>
              <a:t>2.03.</a:t>
            </a:r>
            <a:r>
              <a:rPr lang="de-DE" sz="2500" dirty="0"/>
              <a:t>20</a:t>
            </a:r>
            <a:r>
              <a:rPr sz="2500" dirty="0"/>
              <a:t>2</a:t>
            </a:r>
            <a:r>
              <a:rPr lang="de-DE" sz="2500" dirty="0"/>
              <a:t>6</a:t>
            </a:r>
            <a:r>
              <a:rPr sz="2500" dirty="0"/>
              <a:t> an der Ricarda-</a:t>
            </a:r>
            <a:r>
              <a:rPr sz="2500" dirty="0" err="1"/>
              <a:t>Huch</a:t>
            </a:r>
            <a:r>
              <a:rPr sz="2500" dirty="0"/>
              <a:t>-Schule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Rectangle 2"/>
          <p:cNvSpPr txBox="1">
            <a:spLocks noGrp="1"/>
          </p:cNvSpPr>
          <p:nvPr>
            <p:ph type="body" sz="half" idx="4294967295"/>
          </p:nvPr>
        </p:nvSpPr>
        <p:spPr>
          <a:xfrm>
            <a:off x="2444753" y="1268413"/>
            <a:ext cx="7323137" cy="180022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 lim="800000"/>
          </a:ln>
        </p:spPr>
        <p:txBody>
          <a:bodyPr/>
          <a:lstStyle/>
          <a:p>
            <a:pPr algn="ctr">
              <a:defRPr sz="200" b="1"/>
            </a:pPr>
            <a:endParaRPr dirty="0"/>
          </a:p>
          <a:p>
            <a:pPr marL="0" indent="0" algn="ctr">
              <a:buNone/>
              <a:defRPr b="1"/>
            </a:pPr>
            <a:r>
              <a:rPr dirty="0" err="1"/>
              <a:t>Einheitliche</a:t>
            </a:r>
            <a:r>
              <a:rPr dirty="0"/>
              <a:t> </a:t>
            </a:r>
            <a:r>
              <a:rPr dirty="0" err="1"/>
              <a:t>Termine</a:t>
            </a:r>
            <a:r>
              <a:rPr dirty="0"/>
              <a:t> an </a:t>
            </a:r>
            <a:r>
              <a:rPr dirty="0" err="1"/>
              <a:t>allen</a:t>
            </a:r>
            <a:r>
              <a:rPr dirty="0"/>
              <a:t> </a:t>
            </a:r>
            <a:r>
              <a:rPr dirty="0" err="1"/>
              <a:t>Gymnasien</a:t>
            </a:r>
            <a:r>
              <a:rPr dirty="0"/>
              <a:t>:</a:t>
            </a:r>
          </a:p>
          <a:p>
            <a:pPr marL="0" indent="0" algn="ctr">
              <a:buNone/>
              <a:defRPr b="1"/>
            </a:pPr>
            <a:r>
              <a:rPr dirty="0"/>
              <a:t>Montag, 1</a:t>
            </a:r>
            <a:r>
              <a:rPr lang="de-DE" dirty="0"/>
              <a:t>8</a:t>
            </a:r>
            <a:r>
              <a:rPr dirty="0"/>
              <a:t>.05.202</a:t>
            </a:r>
            <a:r>
              <a:rPr lang="de-DE" dirty="0"/>
              <a:t>6</a:t>
            </a:r>
            <a:r>
              <a:rPr dirty="0"/>
              <a:t> bis Freitag, 2</a:t>
            </a:r>
            <a:r>
              <a:rPr lang="de-DE" dirty="0"/>
              <a:t>2</a:t>
            </a:r>
            <a:r>
              <a:rPr dirty="0"/>
              <a:t>.05.202</a:t>
            </a:r>
            <a:r>
              <a:rPr lang="de-DE" dirty="0"/>
              <a:t>6</a:t>
            </a:r>
            <a:r>
              <a:rPr dirty="0"/>
              <a:t> </a:t>
            </a:r>
          </a:p>
          <a:p>
            <a:pPr marL="0" indent="0" algn="ctr">
              <a:spcBef>
                <a:spcPts val="600"/>
              </a:spcBef>
              <a:buNone/>
              <a:defRPr sz="2000" b="1"/>
            </a:pPr>
            <a:r>
              <a:rPr dirty="0" err="1"/>
              <a:t>Genaue</a:t>
            </a:r>
            <a:r>
              <a:rPr dirty="0"/>
              <a:t> </a:t>
            </a:r>
            <a:r>
              <a:rPr dirty="0" err="1"/>
              <a:t>Verfahren</a:t>
            </a:r>
            <a:r>
              <a:rPr dirty="0"/>
              <a:t> und </a:t>
            </a:r>
            <a:r>
              <a:rPr dirty="0" err="1"/>
              <a:t>Uhrzeiten</a:t>
            </a:r>
            <a:r>
              <a:rPr dirty="0"/>
              <a:t> </a:t>
            </a:r>
            <a:r>
              <a:rPr dirty="0" err="1"/>
              <a:t>werden</a:t>
            </a:r>
            <a:r>
              <a:rPr dirty="0"/>
              <a:t> auf den </a:t>
            </a:r>
            <a:r>
              <a:rPr dirty="0" err="1"/>
              <a:t>jeweiligen</a:t>
            </a:r>
            <a:r>
              <a:rPr dirty="0"/>
              <a:t> </a:t>
            </a:r>
            <a:r>
              <a:rPr dirty="0" err="1"/>
              <a:t>Schulwebsites</a:t>
            </a:r>
            <a:r>
              <a:rPr dirty="0"/>
              <a:t> </a:t>
            </a:r>
            <a:r>
              <a:rPr dirty="0" err="1"/>
              <a:t>veröffentlicht</a:t>
            </a:r>
            <a:endParaRPr dirty="0"/>
          </a:p>
        </p:txBody>
      </p:sp>
      <p:sp>
        <p:nvSpPr>
          <p:cNvPr id="242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0" y="404813"/>
            <a:ext cx="6438900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Anmeldung</a:t>
            </a:r>
            <a:r>
              <a:rPr dirty="0">
                <a:solidFill>
                  <a:schemeClr val="bg2"/>
                </a:solidFill>
              </a:rPr>
              <a:t> </a:t>
            </a:r>
            <a:r>
              <a:rPr dirty="0" err="1">
                <a:solidFill>
                  <a:schemeClr val="bg2"/>
                </a:solidFill>
              </a:rPr>
              <a:t>für</a:t>
            </a:r>
            <a:r>
              <a:rPr dirty="0">
                <a:solidFill>
                  <a:schemeClr val="bg2"/>
                </a:solidFill>
              </a:rPr>
              <a:t> die </a:t>
            </a:r>
            <a:r>
              <a:rPr dirty="0" err="1">
                <a:solidFill>
                  <a:schemeClr val="bg2"/>
                </a:solidFill>
              </a:rPr>
              <a:t>neuen</a:t>
            </a:r>
            <a:r>
              <a:rPr dirty="0">
                <a:solidFill>
                  <a:schemeClr val="bg2"/>
                </a:solidFill>
              </a:rPr>
              <a:t> 5. Klassen</a:t>
            </a:r>
          </a:p>
        </p:txBody>
      </p:sp>
      <p:grpSp>
        <p:nvGrpSpPr>
          <p:cNvPr id="245" name="Rectangle 4"/>
          <p:cNvGrpSpPr/>
          <p:nvPr/>
        </p:nvGrpSpPr>
        <p:grpSpPr>
          <a:xfrm>
            <a:off x="2482532" y="3213100"/>
            <a:ext cx="7343776" cy="1008064"/>
            <a:chOff x="0" y="0"/>
            <a:chExt cx="7343775" cy="10080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243" name="Rechteck"/>
            <p:cNvSpPr/>
            <p:nvPr/>
          </p:nvSpPr>
          <p:spPr>
            <a:xfrm>
              <a:off x="0" y="0"/>
              <a:ext cx="7343775" cy="1008063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244" name="Anmeldung an allen Gymnasien im Stadtgebiet Hannover möglich"/>
            <p:cNvSpPr txBox="1"/>
            <p:nvPr/>
          </p:nvSpPr>
          <p:spPr>
            <a:xfrm>
              <a:off x="55244" y="9525"/>
              <a:ext cx="7233286" cy="889984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00" b="1"/>
              </a:pPr>
              <a:endParaRPr sz="200"/>
            </a:p>
            <a:p>
              <a:pPr marL="285750" indent="-285750"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/>
                <a:t>Anmeldung an allen Gymnasien im Stadtgebiet Hannover möglich</a:t>
              </a:r>
            </a:p>
          </p:txBody>
        </p:sp>
      </p:grpSp>
      <p:grpSp>
        <p:nvGrpSpPr>
          <p:cNvPr id="248" name="Rectangle 4"/>
          <p:cNvGrpSpPr/>
          <p:nvPr/>
        </p:nvGrpSpPr>
        <p:grpSpPr>
          <a:xfrm>
            <a:off x="2455862" y="4365626"/>
            <a:ext cx="7343776" cy="566739"/>
            <a:chOff x="0" y="0"/>
            <a:chExt cx="7343775" cy="56673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246" name="Rechteck"/>
            <p:cNvSpPr/>
            <p:nvPr/>
          </p:nvSpPr>
          <p:spPr>
            <a:xfrm>
              <a:off x="0" y="0"/>
              <a:ext cx="7343775" cy="566738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>
                <a:defRPr sz="2400" b="1"/>
              </a:pPr>
              <a:endParaRPr sz="2400"/>
            </a:p>
          </p:txBody>
        </p:sp>
        <p:sp>
          <p:nvSpPr>
            <p:cNvPr id="247" name="Halbjahreszeugnis der 4. Klasse"/>
            <p:cNvSpPr txBox="1"/>
            <p:nvPr/>
          </p:nvSpPr>
          <p:spPr>
            <a:xfrm>
              <a:off x="55244" y="9525"/>
              <a:ext cx="7233286" cy="492439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200" b="1"/>
              </a:pPr>
              <a:endParaRPr sz="200"/>
            </a:p>
            <a:p>
              <a:pPr algn="ctr">
                <a:defRPr sz="2400" b="1"/>
              </a:pPr>
              <a:r>
                <a:rPr sz="2400"/>
                <a:t>Halbjahreszeugnis der 4. Klasse</a:t>
              </a:r>
            </a:p>
          </p:txBody>
        </p:sp>
      </p:grpSp>
      <p:grpSp>
        <p:nvGrpSpPr>
          <p:cNvPr id="251" name="Rectangle 4"/>
          <p:cNvGrpSpPr/>
          <p:nvPr/>
        </p:nvGrpSpPr>
        <p:grpSpPr>
          <a:xfrm>
            <a:off x="2427288" y="5084762"/>
            <a:ext cx="7340601" cy="568326"/>
            <a:chOff x="0" y="0"/>
            <a:chExt cx="7340600" cy="5683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249" name="Rechteck"/>
            <p:cNvSpPr/>
            <p:nvPr/>
          </p:nvSpPr>
          <p:spPr>
            <a:xfrm>
              <a:off x="0" y="0"/>
              <a:ext cx="7340600" cy="568325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>
                <a:defRPr sz="2400" b="1"/>
              </a:pPr>
              <a:endParaRPr sz="2400"/>
            </a:p>
          </p:txBody>
        </p:sp>
        <p:sp>
          <p:nvSpPr>
            <p:cNvPr id="250" name="Angabe von vier weiteren Gymnasien"/>
            <p:cNvSpPr txBox="1"/>
            <p:nvPr/>
          </p:nvSpPr>
          <p:spPr>
            <a:xfrm>
              <a:off x="55244" y="9525"/>
              <a:ext cx="7230111" cy="492439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200" b="1"/>
              </a:pPr>
              <a:endParaRPr sz="200"/>
            </a:p>
            <a:p>
              <a:pPr algn="ctr">
                <a:defRPr sz="2400" b="1"/>
              </a:pPr>
              <a:r>
                <a:rPr sz="2400"/>
                <a:t>Angabe von vier weiteren Gymnasien</a:t>
              </a:r>
            </a:p>
          </p:txBody>
        </p:sp>
      </p:grpSp>
      <p:grpSp>
        <p:nvGrpSpPr>
          <p:cNvPr id="254" name="Rectangle 4"/>
          <p:cNvGrpSpPr/>
          <p:nvPr/>
        </p:nvGrpSpPr>
        <p:grpSpPr>
          <a:xfrm>
            <a:off x="2466972" y="5805488"/>
            <a:ext cx="7332666" cy="566739"/>
            <a:chOff x="0" y="0"/>
            <a:chExt cx="7332664" cy="56673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252" name="Rechteck"/>
            <p:cNvSpPr/>
            <p:nvPr/>
          </p:nvSpPr>
          <p:spPr>
            <a:xfrm>
              <a:off x="0" y="0"/>
              <a:ext cx="7332664" cy="566738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>
                <a:defRPr sz="2400" b="1"/>
              </a:pPr>
              <a:endParaRPr sz="2400"/>
            </a:p>
          </p:txBody>
        </p:sp>
        <p:sp>
          <p:nvSpPr>
            <p:cNvPr id="253" name="Verteilerkonferenz"/>
            <p:cNvSpPr txBox="1"/>
            <p:nvPr/>
          </p:nvSpPr>
          <p:spPr>
            <a:xfrm>
              <a:off x="55244" y="9525"/>
              <a:ext cx="7222175" cy="492439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defRPr sz="200" b="1"/>
              </a:pPr>
              <a:endParaRPr sz="200"/>
            </a:p>
            <a:p>
              <a:pPr algn="ctr">
                <a:defRPr sz="2400" b="1"/>
              </a:pPr>
              <a:r>
                <a:rPr sz="2400"/>
                <a:t>Verteilerkonferenz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" grpId="0" animBg="1" advAuto="0"/>
      <p:bldP spid="245" grpId="0" animBg="1" advAuto="0"/>
      <p:bldP spid="248" grpId="0" animBg="1" advAuto="0"/>
      <p:bldP spid="251" grpId="0" animBg="1" advAuto="0"/>
      <p:bldP spid="254" grpId="0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Rectangle 5"/>
          <p:cNvSpPr txBox="1">
            <a:spLocks noGrp="1"/>
          </p:cNvSpPr>
          <p:nvPr>
            <p:ph type="body" sz="half" idx="4294967295"/>
          </p:nvPr>
        </p:nvSpPr>
        <p:spPr>
          <a:xfrm>
            <a:off x="527538" y="1412875"/>
            <a:ext cx="10879016" cy="2663825"/>
          </a:xfrm>
          <a:prstGeom prst="rect">
            <a:avLst/>
          </a:prstGeom>
        </p:spPr>
        <p:txBody>
          <a:bodyPr/>
          <a:lstStyle/>
          <a:p>
            <a:pPr algn="ctr">
              <a:defRPr sz="4000"/>
            </a:pPr>
            <a:endParaRPr dirty="0"/>
          </a:p>
        </p:txBody>
      </p:sp>
      <p:pic>
        <p:nvPicPr>
          <p:cNvPr id="5" name="Grafik 4" descr="Gruppenbrainstorming Silhouette">
            <a:extLst>
              <a:ext uri="{FF2B5EF4-FFF2-40B4-BE49-F238E27FC236}">
                <a16:creationId xmlns:a16="http://schemas.microsoft.com/office/drawing/2014/main" id="{7F5709A5-3985-4057-A1C9-9455162F4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239" y="1937160"/>
            <a:ext cx="4531129" cy="4531129"/>
          </a:xfrm>
          <a:prstGeom prst="rect">
            <a:avLst/>
          </a:prstGeom>
        </p:spPr>
      </p:pic>
      <p:pic>
        <p:nvPicPr>
          <p:cNvPr id="6" name="Grafik 5" descr="Lichter an Silhouette">
            <a:extLst>
              <a:ext uri="{FF2B5EF4-FFF2-40B4-BE49-F238E27FC236}">
                <a16:creationId xmlns:a16="http://schemas.microsoft.com/office/drawing/2014/main" id="{9E8DD0DE-B8DD-4A02-ACCA-018853F1E8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26453" y="294481"/>
            <a:ext cx="3858419" cy="3858419"/>
          </a:xfrm>
          <a:prstGeom prst="rect">
            <a:avLst/>
          </a:prstGeom>
        </p:spPr>
      </p:pic>
      <p:pic>
        <p:nvPicPr>
          <p:cNvPr id="7" name="Grafik 6" descr="Tageskalender Silhouette">
            <a:extLst>
              <a:ext uri="{FF2B5EF4-FFF2-40B4-BE49-F238E27FC236}">
                <a16:creationId xmlns:a16="http://schemas.microsoft.com/office/drawing/2014/main" id="{4F6C299D-5F39-4FD8-AC77-70C4C59004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538" y="2844655"/>
            <a:ext cx="3579592" cy="3579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4"/>
          <p:cNvSpPr txBox="1">
            <a:spLocks noGrp="1"/>
          </p:cNvSpPr>
          <p:nvPr>
            <p:ph type="body" sz="half" idx="4294967295"/>
          </p:nvPr>
        </p:nvSpPr>
        <p:spPr>
          <a:xfrm>
            <a:off x="949569" y="1484313"/>
            <a:ext cx="10363200" cy="238430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defTabSz="1397063">
              <a:lnSpc>
                <a:spcPct val="82000"/>
              </a:lnSpc>
              <a:spcBef>
                <a:spcPts val="1100"/>
              </a:spcBef>
              <a:tabLst>
                <a:tab pos="2044700" algn="l"/>
                <a:tab pos="4102100" algn="l"/>
                <a:tab pos="6159500" algn="l"/>
              </a:tabLst>
              <a:defRPr sz="3920" b="1">
                <a:solidFill>
                  <a:srgbClr val="0000FF"/>
                </a:solidFill>
              </a:defRPr>
            </a:lvl1pPr>
          </a:lstStyle>
          <a:p>
            <a:pPr marL="0" indent="0">
              <a:buNone/>
            </a:pPr>
            <a:r>
              <a:rPr sz="4800" b="0" dirty="0">
                <a:solidFill>
                  <a:schemeClr val="bg2"/>
                </a:solidFill>
              </a:rPr>
              <a:t>Information</a:t>
            </a:r>
            <a:r>
              <a:rPr lang="de-DE" sz="4800" b="0" dirty="0" err="1">
                <a:solidFill>
                  <a:schemeClr val="bg2"/>
                </a:solidFill>
              </a:rPr>
              <a:t>sabend</a:t>
            </a:r>
            <a:endParaRPr lang="de-DE" sz="4800" b="0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de-DE" sz="900" b="0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chemeClr val="bg2"/>
                </a:solidFill>
              </a:rPr>
              <a:t> </a:t>
            </a:r>
            <a:r>
              <a:rPr sz="3200" b="0" dirty="0" err="1">
                <a:solidFill>
                  <a:schemeClr val="bg2"/>
                </a:solidFill>
              </a:rPr>
              <a:t>für</a:t>
            </a:r>
            <a:r>
              <a:rPr sz="3200" b="0" dirty="0">
                <a:solidFill>
                  <a:schemeClr val="bg2"/>
                </a:solidFill>
              </a:rPr>
              <a:t> die</a:t>
            </a:r>
            <a:r>
              <a:rPr lang="de-DE" sz="3200" b="0" dirty="0">
                <a:solidFill>
                  <a:schemeClr val="bg2"/>
                </a:solidFill>
              </a:rPr>
              <a:t> </a:t>
            </a:r>
            <a:r>
              <a:rPr sz="3200" b="0" dirty="0" err="1">
                <a:solidFill>
                  <a:schemeClr val="bg2"/>
                </a:solidFill>
              </a:rPr>
              <a:t>Erziehungsberechtigten</a:t>
            </a:r>
            <a:r>
              <a:rPr sz="3200" b="0" dirty="0">
                <a:solidFill>
                  <a:schemeClr val="bg2"/>
                </a:solidFill>
              </a:rPr>
              <a:t> der</a:t>
            </a:r>
            <a:endParaRPr lang="de-DE" sz="3200" b="0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sz="3200" b="0" dirty="0">
                <a:solidFill>
                  <a:schemeClr val="bg2"/>
                </a:solidFill>
              </a:rPr>
              <a:t> </a:t>
            </a:r>
            <a:r>
              <a:rPr sz="3200" b="0" dirty="0" err="1">
                <a:solidFill>
                  <a:schemeClr val="bg2"/>
                </a:solidFill>
              </a:rPr>
              <a:t>Grundschüler:innen</a:t>
            </a:r>
            <a:r>
              <a:rPr sz="3200" b="0" dirty="0">
                <a:solidFill>
                  <a:schemeClr val="bg2"/>
                </a:solidFill>
              </a:rPr>
              <a:t> </a:t>
            </a:r>
            <a:endParaRPr lang="de-DE" sz="3200" b="0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sz="3200" b="0" dirty="0" err="1">
                <a:solidFill>
                  <a:schemeClr val="bg2"/>
                </a:solidFill>
              </a:rPr>
              <a:t>über</a:t>
            </a:r>
            <a:r>
              <a:rPr sz="3200" b="0" dirty="0">
                <a:solidFill>
                  <a:schemeClr val="bg2"/>
                </a:solidFill>
              </a:rPr>
              <a:t> die</a:t>
            </a:r>
            <a:r>
              <a:rPr lang="de-DE" sz="3200" b="0" dirty="0">
                <a:solidFill>
                  <a:schemeClr val="bg2"/>
                </a:solidFill>
              </a:rPr>
              <a:t> </a:t>
            </a:r>
            <a:r>
              <a:rPr sz="3200" b="0" dirty="0" err="1">
                <a:solidFill>
                  <a:schemeClr val="bg2"/>
                </a:solidFill>
              </a:rPr>
              <a:t>weiterführenden</a:t>
            </a:r>
            <a:r>
              <a:rPr sz="3200" b="0" dirty="0">
                <a:solidFill>
                  <a:schemeClr val="bg2"/>
                </a:solidFill>
              </a:rPr>
              <a:t> </a:t>
            </a:r>
            <a:r>
              <a:rPr sz="3200" b="0" dirty="0" err="1">
                <a:solidFill>
                  <a:schemeClr val="bg2"/>
                </a:solidFill>
              </a:rPr>
              <a:t>Schulformen</a:t>
            </a:r>
            <a:endParaRPr sz="3200" b="0" dirty="0">
              <a:solidFill>
                <a:schemeClr val="bg2"/>
              </a:solidFill>
            </a:endParaRPr>
          </a:p>
        </p:txBody>
      </p:sp>
      <p:sp>
        <p:nvSpPr>
          <p:cNvPr id="118" name="Rectangle 5"/>
          <p:cNvSpPr txBox="1"/>
          <p:nvPr/>
        </p:nvSpPr>
        <p:spPr>
          <a:xfrm>
            <a:off x="2424112" y="4221163"/>
            <a:ext cx="7273926" cy="5663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 defTabSz="1425575">
              <a:lnSpc>
                <a:spcPct val="92000"/>
              </a:lnSpc>
              <a:defRPr sz="4000" b="1">
                <a:solidFill>
                  <a:srgbClr val="EF0000"/>
                </a:solidFill>
              </a:defRPr>
            </a:lvl1pPr>
          </a:lstStyle>
          <a:p>
            <a:r>
              <a:rPr lang="de-DE" dirty="0">
                <a:solidFill>
                  <a:schemeClr val="bg2"/>
                </a:solidFill>
              </a:rPr>
              <a:t>27</a:t>
            </a:r>
            <a:r>
              <a:rPr dirty="0">
                <a:solidFill>
                  <a:schemeClr val="bg2"/>
                </a:solidFill>
              </a:rPr>
              <a:t>. November 202</a:t>
            </a:r>
            <a:r>
              <a:rPr lang="de-DE" dirty="0">
                <a:solidFill>
                  <a:schemeClr val="bg2"/>
                </a:solidFill>
              </a:rPr>
              <a:t>5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dvAuto="0"/>
      <p:bldP spid="118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2"/>
          <p:cNvSpPr txBox="1">
            <a:spLocks noGrp="1"/>
          </p:cNvSpPr>
          <p:nvPr>
            <p:ph type="body" sz="quarter" idx="4294967295"/>
          </p:nvPr>
        </p:nvSpPr>
        <p:spPr>
          <a:xfrm>
            <a:off x="1873249" y="1383812"/>
            <a:ext cx="2342269" cy="4411663"/>
          </a:xfrm>
          <a:prstGeom prst="rect">
            <a:avLst/>
          </a:prstGeom>
          <a:gradFill>
            <a:gsLst>
              <a:gs pos="200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 scaled="0"/>
          </a:gradFill>
          <a:ln w="19050">
            <a:solidFill>
              <a:srgbClr val="0000FF"/>
            </a:solidFill>
            <a:miter lim="800000"/>
          </a:ln>
        </p:spPr>
        <p:txBody>
          <a:bodyPr/>
          <a:lstStyle/>
          <a:p>
            <a:pPr algn="ctr"/>
            <a:endParaRPr dirty="0"/>
          </a:p>
          <a:p>
            <a:pPr algn="ctr"/>
            <a:endParaRPr dirty="0"/>
          </a:p>
          <a:p>
            <a:pPr algn="ctr"/>
            <a:endParaRPr dirty="0"/>
          </a:p>
          <a:p>
            <a:pPr marL="0" indent="0" algn="ctr">
              <a:buNone/>
              <a:defRPr b="1"/>
            </a:pPr>
            <a:r>
              <a:rPr dirty="0" err="1"/>
              <a:t>Grundschule</a:t>
            </a:r>
            <a:endParaRPr dirty="0"/>
          </a:p>
        </p:txBody>
      </p:sp>
      <p:sp>
        <p:nvSpPr>
          <p:cNvPr id="121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410308" y="269081"/>
            <a:ext cx="6689725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>
                <a:solidFill>
                  <a:schemeClr val="bg2"/>
                </a:solidFill>
              </a:rPr>
              <a:t>Aufbau der </a:t>
            </a:r>
            <a:r>
              <a:rPr dirty="0" err="1">
                <a:solidFill>
                  <a:schemeClr val="bg2"/>
                </a:solidFill>
              </a:rPr>
              <a:t>Schulformen</a:t>
            </a:r>
            <a:r>
              <a:rPr dirty="0">
                <a:solidFill>
                  <a:schemeClr val="bg2"/>
                </a:solidFill>
              </a:rPr>
              <a:t> in Hannover</a:t>
            </a:r>
          </a:p>
        </p:txBody>
      </p:sp>
      <p:grpSp>
        <p:nvGrpSpPr>
          <p:cNvPr id="124" name="Rectangle 9"/>
          <p:cNvGrpSpPr/>
          <p:nvPr/>
        </p:nvGrpSpPr>
        <p:grpSpPr>
          <a:xfrm>
            <a:off x="5102225" y="1371601"/>
            <a:ext cx="2362200" cy="609601"/>
            <a:chOff x="0" y="0"/>
            <a:chExt cx="2362200" cy="609600"/>
          </a:xfrm>
        </p:grpSpPr>
        <p:sp>
          <p:nvSpPr>
            <p:cNvPr id="122" name="Rechteck"/>
            <p:cNvSpPr/>
            <p:nvPr/>
          </p:nvSpPr>
          <p:spPr>
            <a:xfrm>
              <a:off x="0" y="0"/>
              <a:ext cx="2362200" cy="609600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123" name="Oberschule"/>
            <p:cNvSpPr txBox="1"/>
            <p:nvPr/>
          </p:nvSpPr>
          <p:spPr>
            <a:xfrm>
              <a:off x="55244" y="9525"/>
              <a:ext cx="2251712" cy="4321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lvl1pPr>
            </a:lstStyle>
            <a:p>
              <a:r>
                <a:rPr dirty="0" err="1"/>
                <a:t>Oberschule</a:t>
              </a:r>
              <a:endParaRPr dirty="0"/>
            </a:p>
          </p:txBody>
        </p:sp>
      </p:grpSp>
      <p:grpSp>
        <p:nvGrpSpPr>
          <p:cNvPr id="127" name="Rectangle 10"/>
          <p:cNvGrpSpPr/>
          <p:nvPr/>
        </p:nvGrpSpPr>
        <p:grpSpPr>
          <a:xfrm>
            <a:off x="5102225" y="2600326"/>
            <a:ext cx="2362200" cy="609601"/>
            <a:chOff x="0" y="0"/>
            <a:chExt cx="2362200" cy="609600"/>
          </a:xfrm>
        </p:grpSpPr>
        <p:sp>
          <p:nvSpPr>
            <p:cNvPr id="125" name="Rechteck"/>
            <p:cNvSpPr/>
            <p:nvPr/>
          </p:nvSpPr>
          <p:spPr>
            <a:xfrm>
              <a:off x="0" y="0"/>
              <a:ext cx="2362200" cy="609600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126" name="Realschule"/>
            <p:cNvSpPr txBox="1"/>
            <p:nvPr/>
          </p:nvSpPr>
          <p:spPr>
            <a:xfrm>
              <a:off x="55244" y="9525"/>
              <a:ext cx="2251712" cy="4321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lvl1pPr>
            </a:lstStyle>
            <a:p>
              <a:r>
                <a:t>Realschule</a:t>
              </a:r>
            </a:p>
          </p:txBody>
        </p:sp>
      </p:grpSp>
      <p:grpSp>
        <p:nvGrpSpPr>
          <p:cNvPr id="130" name="Rectangle 11"/>
          <p:cNvGrpSpPr/>
          <p:nvPr/>
        </p:nvGrpSpPr>
        <p:grpSpPr>
          <a:xfrm>
            <a:off x="5102225" y="3908426"/>
            <a:ext cx="2382840" cy="539751"/>
            <a:chOff x="0" y="0"/>
            <a:chExt cx="2382839" cy="539750"/>
          </a:xfrm>
        </p:grpSpPr>
        <p:sp>
          <p:nvSpPr>
            <p:cNvPr id="128" name="Rechteck"/>
            <p:cNvSpPr/>
            <p:nvPr/>
          </p:nvSpPr>
          <p:spPr>
            <a:xfrm>
              <a:off x="0" y="0"/>
              <a:ext cx="2382839" cy="539750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129" name="Gymnasium"/>
            <p:cNvSpPr txBox="1"/>
            <p:nvPr/>
          </p:nvSpPr>
          <p:spPr>
            <a:xfrm>
              <a:off x="55244" y="9525"/>
              <a:ext cx="2272350" cy="4321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lvl1pPr>
            </a:lstStyle>
            <a:p>
              <a:r>
                <a:t>Gymnasium</a:t>
              </a:r>
            </a:p>
          </p:txBody>
        </p:sp>
      </p:grpSp>
      <p:grpSp>
        <p:nvGrpSpPr>
          <p:cNvPr id="133" name="Rectangle 12"/>
          <p:cNvGrpSpPr/>
          <p:nvPr/>
        </p:nvGrpSpPr>
        <p:grpSpPr>
          <a:xfrm>
            <a:off x="5113338" y="5050814"/>
            <a:ext cx="2362201" cy="871169"/>
            <a:chOff x="0" y="0"/>
            <a:chExt cx="2362200" cy="871168"/>
          </a:xfrm>
        </p:grpSpPr>
        <p:sp>
          <p:nvSpPr>
            <p:cNvPr id="131" name="Rechteck"/>
            <p:cNvSpPr/>
            <p:nvPr/>
          </p:nvSpPr>
          <p:spPr>
            <a:xfrm>
              <a:off x="0" y="0"/>
              <a:ext cx="2362200" cy="561975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66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 dirty="0"/>
            </a:p>
          </p:txBody>
        </p:sp>
        <p:sp>
          <p:nvSpPr>
            <p:cNvPr id="132" name="IGS"/>
            <p:cNvSpPr txBox="1"/>
            <p:nvPr/>
          </p:nvSpPr>
          <p:spPr>
            <a:xfrm>
              <a:off x="55244" y="9525"/>
              <a:ext cx="2251712" cy="861643"/>
            </a:xfrm>
            <a:prstGeom prst="rect">
              <a:avLst/>
            </a:prstGeom>
            <a:noFill/>
            <a:ln w="12700" cap="flat">
              <a:solidFill>
                <a:srgbClr val="0066FF"/>
              </a:solidFill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/>
                <a:t>IGS </a:t>
              </a:r>
              <a:endParaRPr lang="de-DE" sz="2400" dirty="0"/>
            </a:p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endParaRPr lang="de-DE" sz="2400" dirty="0"/>
            </a:p>
          </p:txBody>
        </p:sp>
      </p:grpSp>
      <p:grpSp>
        <p:nvGrpSpPr>
          <p:cNvPr id="136" name="Rectangle 13"/>
          <p:cNvGrpSpPr/>
          <p:nvPr/>
        </p:nvGrpSpPr>
        <p:grpSpPr>
          <a:xfrm>
            <a:off x="8197850" y="1371600"/>
            <a:ext cx="2057400" cy="4572000"/>
            <a:chOff x="0" y="0"/>
            <a:chExt cx="2057400" cy="4572000"/>
          </a:xfrm>
        </p:grpSpPr>
        <p:sp>
          <p:nvSpPr>
            <p:cNvPr id="134" name="Rechteck"/>
            <p:cNvSpPr/>
            <p:nvPr/>
          </p:nvSpPr>
          <p:spPr>
            <a:xfrm>
              <a:off x="0" y="0"/>
              <a:ext cx="2057400" cy="4572000"/>
            </a:xfrm>
            <a:prstGeom prst="rect">
              <a:avLst/>
            </a:prstGeom>
            <a:gradFill flip="none" rotWithShape="1">
              <a:gsLst>
                <a:gs pos="0">
                  <a:srgbClr val="ADC3FF"/>
                </a:gs>
                <a:gs pos="50000">
                  <a:srgbClr val="CCD9FF"/>
                </a:gs>
                <a:gs pos="100000">
                  <a:srgbClr val="E6ECFF"/>
                </a:gs>
              </a:gsLst>
              <a:lin ang="5400000" scaled="0"/>
            </a:gradFill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135" name="Berufs-…"/>
            <p:cNvSpPr txBox="1"/>
            <p:nvPr/>
          </p:nvSpPr>
          <p:spPr>
            <a:xfrm>
              <a:off x="55244" y="9525"/>
              <a:ext cx="1946912" cy="24665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 dirty="0"/>
            </a:p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 dirty="0"/>
            </a:p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1600"/>
              </a:pPr>
              <a:endParaRPr sz="1600" dirty="0"/>
            </a:p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 err="1"/>
                <a:t>Berufs</a:t>
              </a:r>
              <a:r>
                <a:rPr sz="2400" dirty="0"/>
                <a:t>-</a:t>
              </a:r>
            </a:p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 err="1"/>
                <a:t>bildendes</a:t>
              </a:r>
              <a:endParaRPr sz="2400" dirty="0"/>
            </a:p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 err="1"/>
                <a:t>Schulwesen</a:t>
              </a:r>
              <a:endParaRPr sz="2400" dirty="0"/>
            </a:p>
          </p:txBody>
        </p:sp>
      </p:grpSp>
      <p:sp>
        <p:nvSpPr>
          <p:cNvPr id="137" name="AutoShape 27"/>
          <p:cNvSpPr/>
          <p:nvPr/>
        </p:nvSpPr>
        <p:spPr>
          <a:xfrm>
            <a:off x="6019800" y="1995489"/>
            <a:ext cx="457200" cy="609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6300"/>
                </a:moveTo>
                <a:lnTo>
                  <a:pt x="10800" y="0"/>
                </a:lnTo>
                <a:lnTo>
                  <a:pt x="21600" y="6300"/>
                </a:lnTo>
                <a:lnTo>
                  <a:pt x="15694" y="6300"/>
                </a:lnTo>
                <a:lnTo>
                  <a:pt x="15694" y="15300"/>
                </a:lnTo>
                <a:lnTo>
                  <a:pt x="21600" y="15300"/>
                </a:lnTo>
                <a:lnTo>
                  <a:pt x="10800" y="21600"/>
                </a:lnTo>
                <a:lnTo>
                  <a:pt x="0" y="15300"/>
                </a:lnTo>
                <a:lnTo>
                  <a:pt x="5906" y="15300"/>
                </a:lnTo>
                <a:lnTo>
                  <a:pt x="5906" y="6300"/>
                </a:lnTo>
                <a:close/>
              </a:path>
            </a:pathLst>
          </a:cu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38" name="AutoShape 28"/>
          <p:cNvSpPr/>
          <p:nvPr/>
        </p:nvSpPr>
        <p:spPr>
          <a:xfrm>
            <a:off x="6038850" y="3225800"/>
            <a:ext cx="457200" cy="685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6300"/>
                </a:moveTo>
                <a:lnTo>
                  <a:pt x="10800" y="0"/>
                </a:lnTo>
                <a:lnTo>
                  <a:pt x="21600" y="6300"/>
                </a:lnTo>
                <a:lnTo>
                  <a:pt x="15694" y="6300"/>
                </a:lnTo>
                <a:lnTo>
                  <a:pt x="15694" y="15300"/>
                </a:lnTo>
                <a:lnTo>
                  <a:pt x="21600" y="15300"/>
                </a:lnTo>
                <a:lnTo>
                  <a:pt x="10800" y="21600"/>
                </a:lnTo>
                <a:lnTo>
                  <a:pt x="0" y="15300"/>
                </a:lnTo>
                <a:lnTo>
                  <a:pt x="5906" y="15300"/>
                </a:lnTo>
                <a:lnTo>
                  <a:pt x="5906" y="6300"/>
                </a:lnTo>
                <a:close/>
              </a:path>
            </a:pathLst>
          </a:cu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39" name="AutoShape 29"/>
          <p:cNvSpPr/>
          <p:nvPr/>
        </p:nvSpPr>
        <p:spPr>
          <a:xfrm>
            <a:off x="6048375" y="4467225"/>
            <a:ext cx="457200" cy="609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6300"/>
                </a:moveTo>
                <a:lnTo>
                  <a:pt x="10800" y="0"/>
                </a:lnTo>
                <a:lnTo>
                  <a:pt x="21600" y="6300"/>
                </a:lnTo>
                <a:lnTo>
                  <a:pt x="15694" y="6300"/>
                </a:lnTo>
                <a:lnTo>
                  <a:pt x="15694" y="15300"/>
                </a:lnTo>
                <a:lnTo>
                  <a:pt x="21600" y="15300"/>
                </a:lnTo>
                <a:lnTo>
                  <a:pt x="10800" y="21600"/>
                </a:lnTo>
                <a:lnTo>
                  <a:pt x="0" y="15300"/>
                </a:lnTo>
                <a:lnTo>
                  <a:pt x="5906" y="15300"/>
                </a:lnTo>
                <a:lnTo>
                  <a:pt x="5906" y="6300"/>
                </a:lnTo>
                <a:close/>
              </a:path>
            </a:pathLst>
          </a:cu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0" name="AutoShape 42"/>
          <p:cNvSpPr/>
          <p:nvPr/>
        </p:nvSpPr>
        <p:spPr>
          <a:xfrm>
            <a:off x="4191001" y="1433512"/>
            <a:ext cx="976313" cy="485776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1" name="AutoShape 43"/>
          <p:cNvSpPr/>
          <p:nvPr/>
        </p:nvSpPr>
        <p:spPr>
          <a:xfrm>
            <a:off x="4191001" y="266700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2" name="AutoShape 44"/>
          <p:cNvSpPr/>
          <p:nvPr/>
        </p:nvSpPr>
        <p:spPr>
          <a:xfrm>
            <a:off x="4191001" y="391160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3" name="AutoShape 44"/>
          <p:cNvSpPr/>
          <p:nvPr/>
        </p:nvSpPr>
        <p:spPr>
          <a:xfrm>
            <a:off x="7310438" y="146685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4" name="AutoShape 44"/>
          <p:cNvSpPr/>
          <p:nvPr/>
        </p:nvSpPr>
        <p:spPr>
          <a:xfrm>
            <a:off x="4191001" y="508000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5" name="AutoShape 44"/>
          <p:cNvSpPr/>
          <p:nvPr/>
        </p:nvSpPr>
        <p:spPr>
          <a:xfrm>
            <a:off x="7346950" y="5111750"/>
            <a:ext cx="922338" cy="469900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6" name="AutoShape 44"/>
          <p:cNvSpPr/>
          <p:nvPr/>
        </p:nvSpPr>
        <p:spPr>
          <a:xfrm>
            <a:off x="7310438" y="2662238"/>
            <a:ext cx="976313" cy="485776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  <p:sp>
        <p:nvSpPr>
          <p:cNvPr id="147" name="AutoShape 44"/>
          <p:cNvSpPr/>
          <p:nvPr/>
        </p:nvSpPr>
        <p:spPr>
          <a:xfrm>
            <a:off x="7292976" y="3935412"/>
            <a:ext cx="976313" cy="485776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D5E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400"/>
              </a:spcBef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3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 advAuto="0"/>
      <p:bldP spid="124" grpId="0" animBg="1" advAuto="0"/>
      <p:bldP spid="127" grpId="0" animBg="1" advAuto="0"/>
      <p:bldP spid="130" grpId="0" animBg="1" advAuto="0"/>
      <p:bldP spid="133" grpId="0" animBg="1" advAuto="0"/>
      <p:bldP spid="136" grpId="0" animBg="1" advAuto="0"/>
      <p:bldP spid="137" grpId="0" animBg="1" advAuto="0"/>
      <p:bldP spid="138" grpId="0" animBg="1" advAuto="0"/>
      <p:bldP spid="139" grpId="0" animBg="1" advAuto="0"/>
      <p:bldP spid="140" grpId="0" animBg="1" advAuto="0"/>
      <p:bldP spid="141" grpId="0" animBg="1" advAuto="0"/>
      <p:bldP spid="142" grpId="0" animBg="1" advAuto="0"/>
      <p:bldP spid="143" grpId="0" animBg="1" advAuto="0"/>
      <p:bldP spid="144" grpId="0" animBg="1" advAuto="0"/>
      <p:bldP spid="145" grpId="0" animBg="1" advAuto="0"/>
      <p:bldP spid="146" grpId="0" animBg="1" advAuto="0"/>
      <p:bldP spid="147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2"/>
          <p:cNvSpPr txBox="1">
            <a:spLocks noGrp="1"/>
          </p:cNvSpPr>
          <p:nvPr>
            <p:ph type="body" sz="quarter" idx="4294967295"/>
          </p:nvPr>
        </p:nvSpPr>
        <p:spPr>
          <a:xfrm>
            <a:off x="1820934" y="1341438"/>
            <a:ext cx="8576407" cy="76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>
            <a:solidFill>
              <a:srgbClr val="0433FF"/>
            </a:solidFill>
            <a:miter lim="800000"/>
          </a:ln>
        </p:spPr>
        <p:txBody>
          <a:bodyPr/>
          <a:lstStyle/>
          <a:p>
            <a:pPr algn="ctr">
              <a:defRPr sz="400"/>
            </a:pPr>
            <a:endParaRPr dirty="0"/>
          </a:p>
          <a:p>
            <a:pPr marL="0" indent="0" algn="ctr">
              <a:buNone/>
              <a:defRPr sz="2600" b="1"/>
            </a:pPr>
            <a:r>
              <a:rPr dirty="0"/>
              <a:t>Das Gymnasium </a:t>
            </a:r>
            <a:r>
              <a:rPr dirty="0" err="1"/>
              <a:t>umfasst</a:t>
            </a:r>
            <a:r>
              <a:rPr dirty="0"/>
              <a:t> die </a:t>
            </a:r>
            <a:r>
              <a:rPr dirty="0" err="1"/>
              <a:t>Jahrgänge</a:t>
            </a:r>
            <a:r>
              <a:rPr dirty="0"/>
              <a:t> 5-13</a:t>
            </a:r>
          </a:p>
        </p:txBody>
      </p:sp>
      <p:sp>
        <p:nvSpPr>
          <p:cNvPr id="150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926122" y="333375"/>
            <a:ext cx="5512777" cy="784225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/>
              <a:t> </a:t>
            </a:r>
            <a:r>
              <a:rPr sz="2800" dirty="0">
                <a:solidFill>
                  <a:schemeClr val="bg2"/>
                </a:solidFill>
              </a:rPr>
              <a:t>Gymnasium</a:t>
            </a:r>
          </a:p>
        </p:txBody>
      </p:sp>
      <p:sp>
        <p:nvSpPr>
          <p:cNvPr id="151" name="Rectangle 4"/>
          <p:cNvSpPr txBox="1"/>
          <p:nvPr/>
        </p:nvSpPr>
        <p:spPr>
          <a:xfrm>
            <a:off x="1840241" y="4761614"/>
            <a:ext cx="8557100" cy="150754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  <a:r>
              <a:rPr sz="2400" b="1" dirty="0" err="1">
                <a:solidFill>
                  <a:srgbClr val="000000"/>
                </a:solidFill>
              </a:rPr>
              <a:t>Jahrgänge</a:t>
            </a:r>
            <a:r>
              <a:rPr sz="2400" b="1" dirty="0">
                <a:solidFill>
                  <a:srgbClr val="000000"/>
                </a:solidFill>
              </a:rPr>
              <a:t> 11-13: </a:t>
            </a:r>
            <a:r>
              <a:rPr sz="2400" b="1" dirty="0" err="1">
                <a:solidFill>
                  <a:srgbClr val="000000"/>
                </a:solidFill>
              </a:rPr>
              <a:t>Sekundarstufe</a:t>
            </a:r>
            <a:r>
              <a:rPr sz="2400" b="1" dirty="0">
                <a:solidFill>
                  <a:srgbClr val="000000"/>
                </a:solidFill>
              </a:rPr>
              <a:t> II</a:t>
            </a:r>
          </a:p>
          <a:p>
            <a:r>
              <a:rPr sz="2400" dirty="0"/>
              <a:t>Ende </a:t>
            </a:r>
            <a:r>
              <a:rPr sz="2400" dirty="0" err="1"/>
              <a:t>Jahrgang</a:t>
            </a:r>
            <a:r>
              <a:rPr sz="2400" dirty="0"/>
              <a:t> 13  =&gt; </a:t>
            </a:r>
            <a:r>
              <a:rPr sz="2400" dirty="0" err="1"/>
              <a:t>Erwerb</a:t>
            </a:r>
            <a:r>
              <a:rPr sz="2400" dirty="0"/>
              <a:t> des Abiturs  =&gt;  </a:t>
            </a:r>
            <a:r>
              <a:rPr sz="2400" dirty="0" err="1"/>
              <a:t>allgemeine</a:t>
            </a:r>
            <a:r>
              <a:rPr sz="2400" dirty="0"/>
              <a:t> </a:t>
            </a:r>
            <a:r>
              <a:rPr sz="2400" dirty="0" err="1"/>
              <a:t>Hochschulreife</a:t>
            </a:r>
            <a:r>
              <a:rPr sz="2400" dirty="0"/>
              <a:t> =&gt; </a:t>
            </a:r>
            <a:r>
              <a:rPr sz="2400" dirty="0" err="1"/>
              <a:t>Studium</a:t>
            </a:r>
            <a:r>
              <a:rPr sz="2400" dirty="0"/>
              <a:t>, </a:t>
            </a:r>
            <a:r>
              <a:rPr sz="2400" dirty="0" err="1"/>
              <a:t>berufsbezogene</a:t>
            </a:r>
            <a:r>
              <a:rPr sz="2400" dirty="0"/>
              <a:t> </a:t>
            </a:r>
            <a:r>
              <a:rPr sz="2400" dirty="0" err="1"/>
              <a:t>Bildungsgänge</a:t>
            </a:r>
            <a:endParaRPr sz="2400" dirty="0"/>
          </a:p>
        </p:txBody>
      </p:sp>
      <p:sp>
        <p:nvSpPr>
          <p:cNvPr id="152" name="Rectangle 7"/>
          <p:cNvSpPr txBox="1"/>
          <p:nvPr/>
        </p:nvSpPr>
        <p:spPr>
          <a:xfrm>
            <a:off x="1820934" y="2605847"/>
            <a:ext cx="8576407" cy="17551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sz="2400" b="1" dirty="0" err="1"/>
              <a:t>Jahrgänge</a:t>
            </a:r>
            <a:r>
              <a:rPr sz="2400" b="1" dirty="0"/>
              <a:t> 5-10: </a:t>
            </a:r>
            <a:r>
              <a:rPr sz="2400" b="1" dirty="0" err="1"/>
              <a:t>Sekundarstufe</a:t>
            </a:r>
            <a:r>
              <a:rPr sz="2400" b="1" dirty="0"/>
              <a:t> I </a:t>
            </a:r>
          </a:p>
          <a:p>
            <a:r>
              <a:rPr sz="2400" dirty="0"/>
              <a:t>Ende </a:t>
            </a:r>
            <a:r>
              <a:rPr sz="2400" dirty="0" err="1"/>
              <a:t>Jahrgang</a:t>
            </a:r>
            <a:r>
              <a:rPr sz="2400" dirty="0"/>
              <a:t> 10 </a:t>
            </a:r>
            <a:r>
              <a:rPr sz="2400" dirty="0" err="1"/>
              <a:t>mit</a:t>
            </a:r>
            <a:r>
              <a:rPr sz="2400" dirty="0"/>
              <a:t> </a:t>
            </a:r>
            <a:r>
              <a:rPr sz="2400" dirty="0" err="1"/>
              <a:t>Versetzung</a:t>
            </a:r>
            <a:r>
              <a:rPr sz="2400" dirty="0"/>
              <a:t> in </a:t>
            </a:r>
            <a:r>
              <a:rPr sz="2400" dirty="0" err="1"/>
              <a:t>Jahrgang</a:t>
            </a:r>
            <a:r>
              <a:rPr sz="2400" dirty="0"/>
              <a:t> 11  =&gt;  </a:t>
            </a:r>
            <a:r>
              <a:rPr sz="2400" dirty="0" err="1"/>
              <a:t>Erwerb</a:t>
            </a:r>
            <a:r>
              <a:rPr sz="2400" dirty="0"/>
              <a:t> des </a:t>
            </a:r>
            <a:r>
              <a:rPr sz="2400" dirty="0" err="1"/>
              <a:t>erweiterten</a:t>
            </a:r>
            <a:r>
              <a:rPr sz="2400" dirty="0"/>
              <a:t> </a:t>
            </a:r>
            <a:r>
              <a:rPr sz="2400" dirty="0" err="1"/>
              <a:t>Sekundarabschlusses</a:t>
            </a:r>
            <a:r>
              <a:rPr sz="2400" dirty="0"/>
              <a:t> I  =&gt;  </a:t>
            </a:r>
            <a:r>
              <a:rPr sz="2400" dirty="0" err="1"/>
              <a:t>Berechtigung</a:t>
            </a:r>
            <a:r>
              <a:rPr sz="2400" dirty="0"/>
              <a:t> </a:t>
            </a:r>
            <a:r>
              <a:rPr sz="2400" dirty="0" err="1"/>
              <a:t>zum</a:t>
            </a:r>
            <a:r>
              <a:rPr sz="2400" dirty="0"/>
              <a:t> </a:t>
            </a:r>
            <a:r>
              <a:rPr sz="2400" dirty="0" err="1"/>
              <a:t>Besuch</a:t>
            </a:r>
            <a:r>
              <a:rPr sz="2400" dirty="0"/>
              <a:t> der </a:t>
            </a:r>
            <a:r>
              <a:rPr sz="2400" dirty="0" err="1"/>
              <a:t>Sekundarstufe</a:t>
            </a:r>
            <a:r>
              <a:rPr sz="2400" dirty="0"/>
              <a:t> II, </a:t>
            </a:r>
            <a:r>
              <a:rPr sz="2400" dirty="0" err="1"/>
              <a:t>keine</a:t>
            </a:r>
            <a:r>
              <a:rPr sz="2400" dirty="0"/>
              <a:t> </a:t>
            </a:r>
            <a:r>
              <a:rPr sz="2400" dirty="0" err="1"/>
              <a:t>Abschlussprüfung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 advAuto="0"/>
      <p:bldP spid="151" grpId="0" animBg="1" advAuto="0"/>
      <p:bldP spid="152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1027"/>
          <p:cNvSpPr txBox="1">
            <a:spLocks noGrp="1"/>
          </p:cNvSpPr>
          <p:nvPr>
            <p:ph type="title" idx="4294967295"/>
          </p:nvPr>
        </p:nvSpPr>
        <p:spPr>
          <a:xfrm>
            <a:off x="574430" y="141288"/>
            <a:ext cx="5864469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Unterricht</a:t>
            </a:r>
            <a:r>
              <a:rPr dirty="0">
                <a:solidFill>
                  <a:schemeClr val="bg2"/>
                </a:solidFill>
              </a:rPr>
              <a:t>: </a:t>
            </a:r>
            <a:r>
              <a:rPr dirty="0" err="1">
                <a:solidFill>
                  <a:schemeClr val="bg2"/>
                </a:solidFill>
              </a:rPr>
              <a:t>Stundentafeln</a:t>
            </a:r>
            <a:r>
              <a:rPr dirty="0">
                <a:solidFill>
                  <a:schemeClr val="bg2"/>
                </a:solidFill>
              </a:rPr>
              <a:t> 1 und 2</a:t>
            </a:r>
          </a:p>
        </p:txBody>
      </p:sp>
      <p:sp>
        <p:nvSpPr>
          <p:cNvPr id="155" name="Pflichtunterricht in 1 und 2"/>
          <p:cNvSpPr txBox="1"/>
          <p:nvPr/>
        </p:nvSpPr>
        <p:spPr>
          <a:xfrm>
            <a:off x="1484213" y="1055103"/>
            <a:ext cx="3504547" cy="43210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marL="285750" indent="-285750" defTabSz="1425575">
              <a:lnSpc>
                <a:spcPct val="92000"/>
              </a:lnSpc>
              <a:spcBef>
                <a:spcPts val="400"/>
              </a:spcBef>
              <a:defRPr sz="2400" b="1"/>
            </a:lvl1pPr>
          </a:lstStyle>
          <a:p>
            <a:r>
              <a:rPr dirty="0" err="1"/>
              <a:t>Pflichtunterricht</a:t>
            </a:r>
            <a:r>
              <a:rPr dirty="0"/>
              <a:t> in 1 und 2</a:t>
            </a:r>
          </a:p>
        </p:txBody>
      </p:sp>
      <p:sp>
        <p:nvSpPr>
          <p:cNvPr id="156" name="Deutsch…"/>
          <p:cNvSpPr txBox="1"/>
          <p:nvPr/>
        </p:nvSpPr>
        <p:spPr>
          <a:xfrm>
            <a:off x="1013947" y="1694754"/>
            <a:ext cx="2102112" cy="356065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/>
              <a:t>Deutsch</a:t>
            </a:r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lang="de-DE" sz="2400" dirty="0"/>
              <a:t>1</a:t>
            </a:r>
            <a:r>
              <a:rPr sz="2400" dirty="0"/>
              <a:t>. FS</a:t>
            </a:r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/>
              <a:t>2. FS (ab Jg.6)</a:t>
            </a:r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Musik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/>
              <a:t>Kunst</a:t>
            </a:r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Geschichte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Erdkunde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PoWi</a:t>
            </a:r>
            <a:r>
              <a:rPr sz="2400" dirty="0"/>
              <a:t> (ab Jg.8)</a:t>
            </a:r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/>
              <a:t>Rel. / </a:t>
            </a:r>
            <a:r>
              <a:rPr sz="2400" dirty="0" err="1"/>
              <a:t>WuN</a:t>
            </a:r>
            <a:endParaRPr sz="2400" dirty="0"/>
          </a:p>
        </p:txBody>
      </p:sp>
      <p:sp>
        <p:nvSpPr>
          <p:cNvPr id="157" name="Mathematik…"/>
          <p:cNvSpPr txBox="1"/>
          <p:nvPr/>
        </p:nvSpPr>
        <p:spPr>
          <a:xfrm>
            <a:off x="3812210" y="1694754"/>
            <a:ext cx="1863650" cy="356065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Mathematik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Biologie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Chemie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Physik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Informatik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/>
              <a:t>Sport</a:t>
            </a:r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Verfügung</a:t>
            </a:r>
            <a:r>
              <a:rPr lang="de-DE" sz="2400" dirty="0"/>
              <a:t>s-</a:t>
            </a:r>
          </a:p>
          <a:p>
            <a:pPr defTabSz="1425575">
              <a:lnSpc>
                <a:spcPct val="92000"/>
              </a:lnSpc>
              <a:spcBef>
                <a:spcPts val="400"/>
              </a:spcBef>
              <a:buSzPct val="100000"/>
              <a:defRPr sz="2400"/>
            </a:pPr>
            <a:r>
              <a:rPr lang="de-DE" sz="2400" dirty="0"/>
              <a:t>    stunde </a:t>
            </a:r>
            <a:r>
              <a:rPr sz="2400" dirty="0"/>
              <a:t>5/6</a:t>
            </a:r>
          </a:p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 b="1"/>
            </a:pPr>
            <a:endParaRPr sz="2400" dirty="0"/>
          </a:p>
        </p:txBody>
      </p:sp>
      <p:sp>
        <p:nvSpPr>
          <p:cNvPr id="158" name="Wahlunterricht in 1 und 2"/>
          <p:cNvSpPr txBox="1"/>
          <p:nvPr/>
        </p:nvSpPr>
        <p:spPr>
          <a:xfrm>
            <a:off x="7037361" y="1060167"/>
            <a:ext cx="3929186" cy="43210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marL="285750" indent="-285750" defTabSz="1425575">
              <a:lnSpc>
                <a:spcPct val="92000"/>
              </a:lnSpc>
              <a:spcBef>
                <a:spcPts val="400"/>
              </a:spcBef>
              <a:defRPr sz="2400" b="1"/>
            </a:lvl1pPr>
          </a:lstStyle>
          <a:p>
            <a:r>
              <a:rPr dirty="0" err="1"/>
              <a:t>Wahlunterricht</a:t>
            </a:r>
            <a:r>
              <a:rPr dirty="0"/>
              <a:t> in 1 und 2</a:t>
            </a:r>
          </a:p>
        </p:txBody>
      </p:sp>
      <p:sp>
        <p:nvSpPr>
          <p:cNvPr id="159" name="Arbeitsgemein-…"/>
          <p:cNvSpPr txBox="1"/>
          <p:nvPr/>
        </p:nvSpPr>
        <p:spPr>
          <a:xfrm>
            <a:off x="7037361" y="1551784"/>
            <a:ext cx="3954010" cy="12142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Arbeitsgemeinschaften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 err="1"/>
              <a:t>Förderunterricht</a:t>
            </a:r>
            <a:endParaRPr sz="2400" dirty="0"/>
          </a:p>
          <a:p>
            <a:pPr marL="240631" indent="-240631" defTabSz="1425575">
              <a:lnSpc>
                <a:spcPct val="92000"/>
              </a:lnSpc>
              <a:spcBef>
                <a:spcPts val="400"/>
              </a:spcBef>
              <a:buSzPct val="100000"/>
              <a:buChar char="-"/>
              <a:defRPr sz="2400"/>
            </a:pPr>
            <a:r>
              <a:rPr sz="2400" dirty="0"/>
              <a:t>……</a:t>
            </a:r>
          </a:p>
        </p:txBody>
      </p:sp>
      <p:sp>
        <p:nvSpPr>
          <p:cNvPr id="160" name="Profilunterricht (nur in 2)"/>
          <p:cNvSpPr txBox="1"/>
          <p:nvPr/>
        </p:nvSpPr>
        <p:spPr>
          <a:xfrm>
            <a:off x="7037361" y="3212947"/>
            <a:ext cx="3954011" cy="43210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marL="285750" indent="-285750" defTabSz="1425575">
              <a:lnSpc>
                <a:spcPct val="92000"/>
              </a:lnSpc>
              <a:spcBef>
                <a:spcPts val="400"/>
              </a:spcBef>
              <a:defRPr sz="2400" b="1"/>
            </a:lvl1pPr>
          </a:lstStyle>
          <a:p>
            <a:r>
              <a:rPr dirty="0" err="1"/>
              <a:t>Profilunterricht</a:t>
            </a:r>
            <a:r>
              <a:rPr dirty="0"/>
              <a:t> (</a:t>
            </a:r>
            <a:r>
              <a:rPr dirty="0" err="1"/>
              <a:t>nur</a:t>
            </a:r>
            <a:r>
              <a:rPr dirty="0"/>
              <a:t> in 2)</a:t>
            </a:r>
          </a:p>
        </p:txBody>
      </p:sp>
      <p:sp>
        <p:nvSpPr>
          <p:cNvPr id="161" name="Schwerpunkte:…"/>
          <p:cNvSpPr txBox="1"/>
          <p:nvPr/>
        </p:nvSpPr>
        <p:spPr>
          <a:xfrm>
            <a:off x="7065700" y="3719558"/>
            <a:ext cx="3958885" cy="19963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 b="1"/>
            </a:pPr>
            <a:r>
              <a:rPr sz="2400" dirty="0" err="1"/>
              <a:t>Schwerpunkte</a:t>
            </a:r>
            <a:r>
              <a:rPr sz="2400" dirty="0"/>
              <a:t>:</a:t>
            </a:r>
          </a:p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/>
            </a:pPr>
            <a:r>
              <a:rPr sz="2400" dirty="0" err="1"/>
              <a:t>verstärkter</a:t>
            </a:r>
            <a:r>
              <a:rPr sz="2400" dirty="0"/>
              <a:t> </a:t>
            </a:r>
            <a:r>
              <a:rPr sz="2400" dirty="0" err="1"/>
              <a:t>Unterricht</a:t>
            </a:r>
            <a:r>
              <a:rPr sz="2400" dirty="0"/>
              <a:t> in </a:t>
            </a:r>
          </a:p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/>
            </a:pPr>
            <a:r>
              <a:rPr sz="2400" dirty="0" err="1"/>
              <a:t>Sprachen</a:t>
            </a:r>
            <a:r>
              <a:rPr sz="2400" dirty="0"/>
              <a:t> o. </a:t>
            </a:r>
            <a:r>
              <a:rPr sz="2400" dirty="0" err="1"/>
              <a:t>Musik</a:t>
            </a:r>
            <a:r>
              <a:rPr sz="2400" dirty="0"/>
              <a:t> o. </a:t>
            </a:r>
          </a:p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/>
            </a:pPr>
            <a:r>
              <a:rPr sz="2400" dirty="0" err="1"/>
              <a:t>Mathematik</a:t>
            </a:r>
            <a:r>
              <a:rPr sz="2400" dirty="0"/>
              <a:t>/</a:t>
            </a:r>
            <a:r>
              <a:rPr sz="2400" dirty="0" err="1"/>
              <a:t>Naturwiss</a:t>
            </a:r>
            <a:r>
              <a:rPr sz="2400" dirty="0"/>
              <a:t>.</a:t>
            </a:r>
          </a:p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/>
            </a:pPr>
            <a:r>
              <a:rPr sz="2400" dirty="0"/>
              <a:t>(Ab Jg.6)</a:t>
            </a:r>
          </a:p>
        </p:txBody>
      </p:sp>
      <p:sp>
        <p:nvSpPr>
          <p:cNvPr id="162" name="Wahlpflichtunterricht…"/>
          <p:cNvSpPr txBox="1"/>
          <p:nvPr/>
        </p:nvSpPr>
        <p:spPr>
          <a:xfrm>
            <a:off x="7037361" y="5872338"/>
            <a:ext cx="3987224" cy="43210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marL="285750" indent="-285750" defTabSz="1425575">
              <a:lnSpc>
                <a:spcPct val="92000"/>
              </a:lnSpc>
              <a:spcBef>
                <a:spcPts val="400"/>
              </a:spcBef>
              <a:defRPr sz="2400" b="1"/>
            </a:pPr>
            <a:r>
              <a:rPr sz="2400" dirty="0" err="1"/>
              <a:t>Wahlpflichtunterricht</a:t>
            </a:r>
            <a:r>
              <a:rPr lang="de-DE" sz="2400" dirty="0"/>
              <a:t> </a:t>
            </a:r>
            <a:r>
              <a:rPr sz="2400" dirty="0"/>
              <a:t>(Jg.8-10)</a:t>
            </a:r>
          </a:p>
        </p:txBody>
      </p:sp>
      <p:sp>
        <p:nvSpPr>
          <p:cNvPr id="163" name="Musiknote"/>
          <p:cNvSpPr/>
          <p:nvPr/>
        </p:nvSpPr>
        <p:spPr>
          <a:xfrm>
            <a:off x="4789609" y="5609970"/>
            <a:ext cx="671124" cy="9694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73" h="21355" extrusionOk="0">
                <a:moveTo>
                  <a:pt x="10381" y="0"/>
                </a:moveTo>
                <a:lnTo>
                  <a:pt x="10381" y="16548"/>
                </a:lnTo>
                <a:cubicBezTo>
                  <a:pt x="9873" y="16331"/>
                  <a:pt x="9239" y="16170"/>
                  <a:pt x="8472" y="16089"/>
                </a:cubicBezTo>
                <a:cubicBezTo>
                  <a:pt x="8110" y="16051"/>
                  <a:pt x="7736" y="16033"/>
                  <a:pt x="7360" y="16032"/>
                </a:cubicBezTo>
                <a:cubicBezTo>
                  <a:pt x="4729" y="16024"/>
                  <a:pt x="1880" y="16887"/>
                  <a:pt x="617" y="18145"/>
                </a:cubicBezTo>
                <a:cubicBezTo>
                  <a:pt x="-827" y="19583"/>
                  <a:pt x="349" y="20994"/>
                  <a:pt x="3242" y="21297"/>
                </a:cubicBezTo>
                <a:cubicBezTo>
                  <a:pt x="6135" y="21600"/>
                  <a:pt x="9653" y="20681"/>
                  <a:pt x="11096" y="19243"/>
                </a:cubicBezTo>
                <a:cubicBezTo>
                  <a:pt x="11465" y="18876"/>
                  <a:pt x="11662" y="18511"/>
                  <a:pt x="11704" y="18165"/>
                </a:cubicBezTo>
                <a:lnTo>
                  <a:pt x="11713" y="18165"/>
                </a:lnTo>
                <a:lnTo>
                  <a:pt x="11713" y="5770"/>
                </a:lnTo>
                <a:cubicBezTo>
                  <a:pt x="14895" y="6593"/>
                  <a:pt x="19024" y="8023"/>
                  <a:pt x="19519" y="10182"/>
                </a:cubicBezTo>
                <a:cubicBezTo>
                  <a:pt x="20131" y="12852"/>
                  <a:pt x="18074" y="14651"/>
                  <a:pt x="17306" y="15397"/>
                </a:cubicBezTo>
                <a:cubicBezTo>
                  <a:pt x="18434" y="14668"/>
                  <a:pt x="20773" y="13668"/>
                  <a:pt x="20773" y="10506"/>
                </a:cubicBezTo>
                <a:cubicBezTo>
                  <a:pt x="20773" y="7870"/>
                  <a:pt x="16995" y="5499"/>
                  <a:pt x="16008" y="4840"/>
                </a:cubicBezTo>
                <a:cubicBezTo>
                  <a:pt x="14441" y="3794"/>
                  <a:pt x="12088" y="2574"/>
                  <a:pt x="11743" y="607"/>
                </a:cubicBezTo>
                <a:cubicBezTo>
                  <a:pt x="11711" y="454"/>
                  <a:pt x="11716" y="356"/>
                  <a:pt x="11713" y="247"/>
                </a:cubicBezTo>
                <a:lnTo>
                  <a:pt x="11713" y="0"/>
                </a:lnTo>
                <a:lnTo>
                  <a:pt x="10381" y="0"/>
                </a:lnTo>
                <a:close/>
              </a:path>
            </a:pathLst>
          </a:custGeom>
          <a:solidFill>
            <a:schemeClr val="accent3">
              <a:lumOff val="44000"/>
            </a:schemeClr>
          </a:solidFill>
          <a:ln w="12700">
            <a:solidFill>
              <a:schemeClr val="accent1"/>
            </a:solidFill>
            <a:miter/>
          </a:ln>
        </p:spPr>
        <p:txBody>
          <a:bodyPr lIns="0" tIns="0" rIns="0" bIns="0" anchor="b"/>
          <a:lstStyle/>
          <a:p>
            <a:pPr>
              <a:defRPr>
                <a:solidFill>
                  <a:srgbClr val="0433FF"/>
                </a:solidFill>
              </a:defRPr>
            </a:pPr>
            <a:endParaRPr dirty="0"/>
          </a:p>
        </p:txBody>
      </p:sp>
      <p:sp>
        <p:nvSpPr>
          <p:cNvPr id="164" name="Buchstapel"/>
          <p:cNvSpPr/>
          <p:nvPr/>
        </p:nvSpPr>
        <p:spPr>
          <a:xfrm>
            <a:off x="2899556" y="5628163"/>
            <a:ext cx="1199676" cy="9204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69" y="0"/>
                </a:moveTo>
                <a:cubicBezTo>
                  <a:pt x="3275" y="0"/>
                  <a:pt x="1896" y="1522"/>
                  <a:pt x="1896" y="3392"/>
                </a:cubicBezTo>
                <a:cubicBezTo>
                  <a:pt x="1896" y="5262"/>
                  <a:pt x="3275" y="6783"/>
                  <a:pt x="4969" y="6783"/>
                </a:cubicBezTo>
                <a:lnTo>
                  <a:pt x="21600" y="6783"/>
                </a:lnTo>
                <a:lnTo>
                  <a:pt x="21600" y="5757"/>
                </a:lnTo>
                <a:lnTo>
                  <a:pt x="4969" y="5757"/>
                </a:lnTo>
                <a:cubicBezTo>
                  <a:pt x="3788" y="5757"/>
                  <a:pt x="2827" y="4696"/>
                  <a:pt x="2827" y="3392"/>
                </a:cubicBezTo>
                <a:cubicBezTo>
                  <a:pt x="2827" y="2087"/>
                  <a:pt x="3788" y="1026"/>
                  <a:pt x="4969" y="1026"/>
                </a:cubicBezTo>
                <a:lnTo>
                  <a:pt x="21600" y="1026"/>
                </a:lnTo>
                <a:lnTo>
                  <a:pt x="21600" y="0"/>
                </a:lnTo>
                <a:lnTo>
                  <a:pt x="4969" y="0"/>
                </a:lnTo>
                <a:close/>
                <a:moveTo>
                  <a:pt x="4969" y="1852"/>
                </a:moveTo>
                <a:lnTo>
                  <a:pt x="4969" y="2269"/>
                </a:lnTo>
                <a:lnTo>
                  <a:pt x="20792" y="2269"/>
                </a:lnTo>
                <a:cubicBezTo>
                  <a:pt x="20843" y="2123"/>
                  <a:pt x="20903" y="1984"/>
                  <a:pt x="20972" y="1852"/>
                </a:cubicBezTo>
                <a:lnTo>
                  <a:pt x="4969" y="1852"/>
                </a:lnTo>
                <a:close/>
                <a:moveTo>
                  <a:pt x="4969" y="3215"/>
                </a:moveTo>
                <a:lnTo>
                  <a:pt x="4969" y="3632"/>
                </a:lnTo>
                <a:lnTo>
                  <a:pt x="20613" y="3632"/>
                </a:lnTo>
                <a:cubicBezTo>
                  <a:pt x="20608" y="3553"/>
                  <a:pt x="20605" y="3472"/>
                  <a:pt x="20605" y="3392"/>
                </a:cubicBezTo>
                <a:cubicBezTo>
                  <a:pt x="20605" y="3332"/>
                  <a:pt x="20607" y="3273"/>
                  <a:pt x="20610" y="3215"/>
                </a:cubicBezTo>
                <a:lnTo>
                  <a:pt x="4969" y="3215"/>
                </a:lnTo>
                <a:close/>
                <a:moveTo>
                  <a:pt x="4969" y="4575"/>
                </a:moveTo>
                <a:lnTo>
                  <a:pt x="4969" y="4992"/>
                </a:lnTo>
                <a:lnTo>
                  <a:pt x="21006" y="4992"/>
                </a:lnTo>
                <a:cubicBezTo>
                  <a:pt x="20933" y="4861"/>
                  <a:pt x="20869" y="4722"/>
                  <a:pt x="20814" y="4575"/>
                </a:cubicBezTo>
                <a:lnTo>
                  <a:pt x="4969" y="4575"/>
                </a:lnTo>
                <a:close/>
                <a:moveTo>
                  <a:pt x="1447" y="7349"/>
                </a:moveTo>
                <a:cubicBezTo>
                  <a:pt x="649" y="7349"/>
                  <a:pt x="0" y="8067"/>
                  <a:pt x="0" y="8948"/>
                </a:cubicBezTo>
                <a:lnTo>
                  <a:pt x="0" y="12535"/>
                </a:lnTo>
                <a:cubicBezTo>
                  <a:pt x="0" y="13416"/>
                  <a:pt x="649" y="14132"/>
                  <a:pt x="1447" y="14132"/>
                </a:cubicBezTo>
                <a:lnTo>
                  <a:pt x="1849" y="14132"/>
                </a:lnTo>
                <a:cubicBezTo>
                  <a:pt x="2061" y="14132"/>
                  <a:pt x="2248" y="14009"/>
                  <a:pt x="2355" y="13825"/>
                </a:cubicBezTo>
                <a:lnTo>
                  <a:pt x="2537" y="13825"/>
                </a:lnTo>
                <a:cubicBezTo>
                  <a:pt x="2644" y="14009"/>
                  <a:pt x="2831" y="14132"/>
                  <a:pt x="3043" y="14132"/>
                </a:cubicBezTo>
                <a:lnTo>
                  <a:pt x="19539" y="14132"/>
                </a:lnTo>
                <a:lnTo>
                  <a:pt x="19539" y="13106"/>
                </a:lnTo>
                <a:lnTo>
                  <a:pt x="3279" y="13106"/>
                </a:lnTo>
                <a:cubicBezTo>
                  <a:pt x="3173" y="12922"/>
                  <a:pt x="2986" y="12799"/>
                  <a:pt x="2773" y="12799"/>
                </a:cubicBezTo>
                <a:lnTo>
                  <a:pt x="2119" y="12799"/>
                </a:lnTo>
                <a:cubicBezTo>
                  <a:pt x="1906" y="12799"/>
                  <a:pt x="1719" y="12922"/>
                  <a:pt x="1613" y="13106"/>
                </a:cubicBezTo>
                <a:lnTo>
                  <a:pt x="1447" y="13106"/>
                </a:lnTo>
                <a:cubicBezTo>
                  <a:pt x="1161" y="13106"/>
                  <a:pt x="929" y="12850"/>
                  <a:pt x="929" y="12535"/>
                </a:cubicBezTo>
                <a:lnTo>
                  <a:pt x="929" y="8948"/>
                </a:lnTo>
                <a:cubicBezTo>
                  <a:pt x="929" y="8632"/>
                  <a:pt x="1161" y="8375"/>
                  <a:pt x="1447" y="8375"/>
                </a:cubicBezTo>
                <a:lnTo>
                  <a:pt x="1618" y="8375"/>
                </a:lnTo>
                <a:cubicBezTo>
                  <a:pt x="1725" y="8554"/>
                  <a:pt x="1910" y="8672"/>
                  <a:pt x="2119" y="8672"/>
                </a:cubicBezTo>
                <a:lnTo>
                  <a:pt x="2773" y="8672"/>
                </a:lnTo>
                <a:cubicBezTo>
                  <a:pt x="2982" y="8672"/>
                  <a:pt x="3167" y="8554"/>
                  <a:pt x="3274" y="8375"/>
                </a:cubicBezTo>
                <a:lnTo>
                  <a:pt x="19539" y="8375"/>
                </a:lnTo>
                <a:lnTo>
                  <a:pt x="19539" y="7349"/>
                </a:lnTo>
                <a:lnTo>
                  <a:pt x="3043" y="7349"/>
                </a:lnTo>
                <a:cubicBezTo>
                  <a:pt x="2834" y="7349"/>
                  <a:pt x="2649" y="7467"/>
                  <a:pt x="2542" y="7647"/>
                </a:cubicBezTo>
                <a:lnTo>
                  <a:pt x="2350" y="7647"/>
                </a:lnTo>
                <a:cubicBezTo>
                  <a:pt x="2242" y="7467"/>
                  <a:pt x="2058" y="7349"/>
                  <a:pt x="1849" y="7349"/>
                </a:cubicBezTo>
                <a:lnTo>
                  <a:pt x="1447" y="7349"/>
                </a:lnTo>
                <a:close/>
                <a:moveTo>
                  <a:pt x="3264" y="9173"/>
                </a:moveTo>
                <a:lnTo>
                  <a:pt x="3264" y="9590"/>
                </a:lnTo>
                <a:lnTo>
                  <a:pt x="19087" y="9590"/>
                </a:lnTo>
                <a:cubicBezTo>
                  <a:pt x="19138" y="9444"/>
                  <a:pt x="19198" y="9305"/>
                  <a:pt x="19267" y="9173"/>
                </a:cubicBezTo>
                <a:lnTo>
                  <a:pt x="3264" y="9173"/>
                </a:lnTo>
                <a:close/>
                <a:moveTo>
                  <a:pt x="3264" y="10534"/>
                </a:moveTo>
                <a:lnTo>
                  <a:pt x="3264" y="10951"/>
                </a:lnTo>
                <a:lnTo>
                  <a:pt x="18908" y="10951"/>
                </a:lnTo>
                <a:cubicBezTo>
                  <a:pt x="18902" y="10872"/>
                  <a:pt x="18899" y="10791"/>
                  <a:pt x="18899" y="10711"/>
                </a:cubicBezTo>
                <a:cubicBezTo>
                  <a:pt x="18899" y="10651"/>
                  <a:pt x="18901" y="10593"/>
                  <a:pt x="18904" y="10534"/>
                </a:cubicBezTo>
                <a:lnTo>
                  <a:pt x="3264" y="10534"/>
                </a:lnTo>
                <a:close/>
                <a:moveTo>
                  <a:pt x="3264" y="11896"/>
                </a:moveTo>
                <a:lnTo>
                  <a:pt x="3264" y="12313"/>
                </a:lnTo>
                <a:lnTo>
                  <a:pt x="19301" y="12313"/>
                </a:lnTo>
                <a:cubicBezTo>
                  <a:pt x="19227" y="12182"/>
                  <a:pt x="19163" y="12043"/>
                  <a:pt x="19109" y="11896"/>
                </a:cubicBezTo>
                <a:lnTo>
                  <a:pt x="3264" y="11896"/>
                </a:lnTo>
                <a:close/>
                <a:moveTo>
                  <a:pt x="4969" y="14817"/>
                </a:moveTo>
                <a:cubicBezTo>
                  <a:pt x="3275" y="14817"/>
                  <a:pt x="1896" y="16339"/>
                  <a:pt x="1896" y="18208"/>
                </a:cubicBezTo>
                <a:cubicBezTo>
                  <a:pt x="1896" y="20078"/>
                  <a:pt x="3275" y="21600"/>
                  <a:pt x="4969" y="21600"/>
                </a:cubicBezTo>
                <a:lnTo>
                  <a:pt x="21600" y="21600"/>
                </a:lnTo>
                <a:lnTo>
                  <a:pt x="21600" y="20574"/>
                </a:lnTo>
                <a:lnTo>
                  <a:pt x="4969" y="20574"/>
                </a:lnTo>
                <a:cubicBezTo>
                  <a:pt x="3788" y="20574"/>
                  <a:pt x="2827" y="19513"/>
                  <a:pt x="2827" y="18208"/>
                </a:cubicBezTo>
                <a:cubicBezTo>
                  <a:pt x="2827" y="16904"/>
                  <a:pt x="3788" y="15843"/>
                  <a:pt x="4969" y="15843"/>
                </a:cubicBezTo>
                <a:lnTo>
                  <a:pt x="21600" y="15843"/>
                </a:lnTo>
                <a:lnTo>
                  <a:pt x="21600" y="14817"/>
                </a:lnTo>
                <a:lnTo>
                  <a:pt x="4969" y="14817"/>
                </a:lnTo>
                <a:close/>
                <a:moveTo>
                  <a:pt x="4969" y="16669"/>
                </a:moveTo>
                <a:lnTo>
                  <a:pt x="4969" y="17086"/>
                </a:lnTo>
                <a:lnTo>
                  <a:pt x="20792" y="17086"/>
                </a:lnTo>
                <a:cubicBezTo>
                  <a:pt x="20843" y="16940"/>
                  <a:pt x="20903" y="16800"/>
                  <a:pt x="20972" y="16669"/>
                </a:cubicBezTo>
                <a:lnTo>
                  <a:pt x="4969" y="16669"/>
                </a:lnTo>
                <a:close/>
                <a:moveTo>
                  <a:pt x="4969" y="18030"/>
                </a:moveTo>
                <a:lnTo>
                  <a:pt x="4969" y="18447"/>
                </a:lnTo>
                <a:lnTo>
                  <a:pt x="20613" y="18447"/>
                </a:lnTo>
                <a:cubicBezTo>
                  <a:pt x="20608" y="18368"/>
                  <a:pt x="20605" y="18289"/>
                  <a:pt x="20605" y="18208"/>
                </a:cubicBezTo>
                <a:cubicBezTo>
                  <a:pt x="20605" y="18149"/>
                  <a:pt x="20607" y="18089"/>
                  <a:pt x="20610" y="18030"/>
                </a:cubicBezTo>
                <a:lnTo>
                  <a:pt x="4969" y="18030"/>
                </a:lnTo>
                <a:close/>
                <a:moveTo>
                  <a:pt x="4969" y="19392"/>
                </a:moveTo>
                <a:lnTo>
                  <a:pt x="4969" y="19809"/>
                </a:lnTo>
                <a:lnTo>
                  <a:pt x="21006" y="19809"/>
                </a:lnTo>
                <a:cubicBezTo>
                  <a:pt x="20933" y="19678"/>
                  <a:pt x="20869" y="19539"/>
                  <a:pt x="20814" y="19392"/>
                </a:cubicBezTo>
                <a:lnTo>
                  <a:pt x="4969" y="19392"/>
                </a:lnTo>
                <a:close/>
              </a:path>
            </a:pathLst>
          </a:custGeom>
          <a:solidFill>
            <a:schemeClr val="accent3">
              <a:lumOff val="44000"/>
            </a:schemeClr>
          </a:solidFill>
          <a:ln w="12700">
            <a:solidFill>
              <a:schemeClr val="accent1"/>
            </a:solidFill>
            <a:miter/>
          </a:ln>
        </p:spPr>
        <p:txBody>
          <a:bodyPr lIns="0" tIns="0" rIns="0" bIns="0" anchor="b"/>
          <a:lstStyle/>
          <a:p>
            <a:endParaRPr dirty="0"/>
          </a:p>
        </p:txBody>
      </p:sp>
      <p:sp>
        <p:nvSpPr>
          <p:cNvPr id="165" name="Mikroskop"/>
          <p:cNvSpPr/>
          <p:nvPr/>
        </p:nvSpPr>
        <p:spPr>
          <a:xfrm>
            <a:off x="1444426" y="5462954"/>
            <a:ext cx="824906" cy="108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758" y="0"/>
                </a:moveTo>
                <a:lnTo>
                  <a:pt x="5450" y="778"/>
                </a:lnTo>
                <a:lnTo>
                  <a:pt x="6641" y="3247"/>
                </a:lnTo>
                <a:lnTo>
                  <a:pt x="5792" y="3446"/>
                </a:lnTo>
                <a:lnTo>
                  <a:pt x="6104" y="4092"/>
                </a:lnTo>
                <a:cubicBezTo>
                  <a:pt x="6260" y="4416"/>
                  <a:pt x="6045" y="4765"/>
                  <a:pt x="5610" y="4922"/>
                </a:cubicBezTo>
                <a:cubicBezTo>
                  <a:pt x="2282" y="6123"/>
                  <a:pt x="0" y="8548"/>
                  <a:pt x="0" y="11338"/>
                </a:cubicBezTo>
                <a:cubicBezTo>
                  <a:pt x="0" y="13653"/>
                  <a:pt x="1568" y="15716"/>
                  <a:pt x="4002" y="17038"/>
                </a:cubicBezTo>
                <a:cubicBezTo>
                  <a:pt x="4586" y="17355"/>
                  <a:pt x="4834" y="17888"/>
                  <a:pt x="4600" y="18378"/>
                </a:cubicBezTo>
                <a:lnTo>
                  <a:pt x="4184" y="19249"/>
                </a:lnTo>
                <a:lnTo>
                  <a:pt x="1504" y="19249"/>
                </a:lnTo>
                <a:lnTo>
                  <a:pt x="383" y="21600"/>
                </a:lnTo>
                <a:lnTo>
                  <a:pt x="21600" y="21600"/>
                </a:lnTo>
                <a:lnTo>
                  <a:pt x="20479" y="19249"/>
                </a:lnTo>
                <a:lnTo>
                  <a:pt x="11598" y="19249"/>
                </a:lnTo>
                <a:lnTo>
                  <a:pt x="10562" y="17077"/>
                </a:lnTo>
                <a:lnTo>
                  <a:pt x="11571" y="16839"/>
                </a:lnTo>
                <a:lnTo>
                  <a:pt x="11765" y="17236"/>
                </a:lnTo>
                <a:cubicBezTo>
                  <a:pt x="11884" y="17482"/>
                  <a:pt x="13400" y="17349"/>
                  <a:pt x="15152" y="16937"/>
                </a:cubicBezTo>
                <a:cubicBezTo>
                  <a:pt x="16905" y="16524"/>
                  <a:pt x="18230" y="15990"/>
                  <a:pt x="18111" y="15743"/>
                </a:cubicBezTo>
                <a:lnTo>
                  <a:pt x="17339" y="14141"/>
                </a:lnTo>
                <a:lnTo>
                  <a:pt x="9985" y="15870"/>
                </a:lnTo>
                <a:lnTo>
                  <a:pt x="9392" y="14628"/>
                </a:lnTo>
                <a:lnTo>
                  <a:pt x="18738" y="12430"/>
                </a:lnTo>
                <a:lnTo>
                  <a:pt x="18157" y="11225"/>
                </a:lnTo>
                <a:lnTo>
                  <a:pt x="8816" y="13422"/>
                </a:lnTo>
                <a:cubicBezTo>
                  <a:pt x="8484" y="12824"/>
                  <a:pt x="7243" y="12835"/>
                  <a:pt x="6947" y="13456"/>
                </a:cubicBezTo>
                <a:lnTo>
                  <a:pt x="6503" y="14386"/>
                </a:lnTo>
                <a:cubicBezTo>
                  <a:pt x="6304" y="14804"/>
                  <a:pt x="5529" y="14924"/>
                  <a:pt x="5109" y="14596"/>
                </a:cubicBezTo>
                <a:cubicBezTo>
                  <a:pt x="4000" y="13729"/>
                  <a:pt x="3324" y="12589"/>
                  <a:pt x="3324" y="11338"/>
                </a:cubicBezTo>
                <a:cubicBezTo>
                  <a:pt x="3324" y="9736"/>
                  <a:pt x="4435" y="8310"/>
                  <a:pt x="6145" y="7417"/>
                </a:cubicBezTo>
                <a:cubicBezTo>
                  <a:pt x="6760" y="7095"/>
                  <a:pt x="7648" y="7292"/>
                  <a:pt x="7893" y="7801"/>
                </a:cubicBezTo>
                <a:lnTo>
                  <a:pt x="8198" y="8499"/>
                </a:lnTo>
                <a:cubicBezTo>
                  <a:pt x="7412" y="8705"/>
                  <a:pt x="6996" y="9308"/>
                  <a:pt x="7266" y="9868"/>
                </a:cubicBezTo>
                <a:lnTo>
                  <a:pt x="7411" y="10170"/>
                </a:lnTo>
                <a:lnTo>
                  <a:pt x="10048" y="9550"/>
                </a:lnTo>
                <a:lnTo>
                  <a:pt x="11155" y="11844"/>
                </a:lnTo>
                <a:lnTo>
                  <a:pt x="13852" y="11208"/>
                </a:lnTo>
                <a:lnTo>
                  <a:pt x="12745" y="8916"/>
                </a:lnTo>
                <a:lnTo>
                  <a:pt x="15302" y="8314"/>
                </a:lnTo>
                <a:lnTo>
                  <a:pt x="15157" y="8012"/>
                </a:lnTo>
                <a:cubicBezTo>
                  <a:pt x="14886" y="7450"/>
                  <a:pt x="14024" y="7146"/>
                  <a:pt x="13218" y="7317"/>
                </a:cubicBezTo>
                <a:lnTo>
                  <a:pt x="10821" y="2265"/>
                </a:lnTo>
                <a:lnTo>
                  <a:pt x="9949" y="2469"/>
                </a:lnTo>
                <a:lnTo>
                  <a:pt x="8758" y="0"/>
                </a:lnTo>
                <a:close/>
                <a:moveTo>
                  <a:pt x="7777" y="15736"/>
                </a:moveTo>
                <a:cubicBezTo>
                  <a:pt x="8266" y="15736"/>
                  <a:pt x="8661" y="16014"/>
                  <a:pt x="8661" y="16355"/>
                </a:cubicBezTo>
                <a:cubicBezTo>
                  <a:pt x="8661" y="16696"/>
                  <a:pt x="8266" y="16972"/>
                  <a:pt x="7777" y="16972"/>
                </a:cubicBezTo>
                <a:cubicBezTo>
                  <a:pt x="7288" y="16972"/>
                  <a:pt x="6891" y="16696"/>
                  <a:pt x="6891" y="16355"/>
                </a:cubicBezTo>
                <a:cubicBezTo>
                  <a:pt x="6891" y="16014"/>
                  <a:pt x="7288" y="15736"/>
                  <a:pt x="7777" y="15736"/>
                </a:cubicBezTo>
                <a:close/>
              </a:path>
            </a:pathLst>
          </a:custGeom>
          <a:solidFill>
            <a:schemeClr val="accent3">
              <a:lumOff val="44000"/>
            </a:schemeClr>
          </a:solidFill>
          <a:ln w="12700">
            <a:solidFill>
              <a:schemeClr val="accent1"/>
            </a:solidFill>
            <a:miter/>
          </a:ln>
        </p:spPr>
        <p:txBody>
          <a:bodyPr lIns="0" tIns="0" rIns="0" bIns="0" anchor="b"/>
          <a:lstStyle/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027"/>
          <p:cNvSpPr txBox="1">
            <a:spLocks noGrp="1"/>
          </p:cNvSpPr>
          <p:nvPr>
            <p:ph type="title" idx="4294967295"/>
          </p:nvPr>
        </p:nvSpPr>
        <p:spPr>
          <a:xfrm>
            <a:off x="550984" y="476250"/>
            <a:ext cx="5887915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Wahlpflichtunterricht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8" name="Jahrgänge 8-10 (klassenübergreifend / kooperierend)"/>
          <p:cNvSpPr txBox="1"/>
          <p:nvPr/>
        </p:nvSpPr>
        <p:spPr>
          <a:xfrm>
            <a:off x="1855968" y="1729986"/>
            <a:ext cx="8480065" cy="98644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endParaRPr dirty="0"/>
          </a:p>
          <a:p>
            <a:r>
              <a:rPr sz="2400" dirty="0" err="1"/>
              <a:t>Jahrgänge</a:t>
            </a:r>
            <a:r>
              <a:rPr sz="2400" dirty="0"/>
              <a:t> 8-10 (</a:t>
            </a:r>
            <a:r>
              <a:rPr sz="2400" dirty="0" err="1"/>
              <a:t>klassenübergreifend</a:t>
            </a:r>
            <a:r>
              <a:rPr sz="2400" dirty="0"/>
              <a:t> / </a:t>
            </a:r>
            <a:r>
              <a:rPr sz="2400" dirty="0" err="1"/>
              <a:t>kooperierend</a:t>
            </a:r>
            <a:r>
              <a:rPr sz="2400" dirty="0"/>
              <a:t>)</a:t>
            </a:r>
          </a:p>
        </p:txBody>
      </p:sp>
      <p:sp>
        <p:nvSpPr>
          <p:cNvPr id="169" name="Zum Beispiel Darstellendes Spiel, Multimedia, Naturwissenschaftliches Arbeiten,…"/>
          <p:cNvSpPr txBox="1"/>
          <p:nvPr/>
        </p:nvSpPr>
        <p:spPr>
          <a:xfrm>
            <a:off x="1855968" y="2959964"/>
            <a:ext cx="8480065" cy="184649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endParaRPr dirty="0"/>
          </a:p>
          <a:p>
            <a:r>
              <a:rPr sz="2400" dirty="0" err="1"/>
              <a:t>Zum</a:t>
            </a:r>
            <a:r>
              <a:rPr sz="2400" dirty="0"/>
              <a:t> </a:t>
            </a:r>
            <a:r>
              <a:rPr sz="2400" dirty="0" err="1"/>
              <a:t>Beispiel</a:t>
            </a:r>
            <a:r>
              <a:rPr sz="2400" dirty="0"/>
              <a:t> </a:t>
            </a:r>
            <a:r>
              <a:rPr sz="2400" dirty="0" err="1"/>
              <a:t>Darstellendes</a:t>
            </a:r>
            <a:r>
              <a:rPr sz="2400" dirty="0"/>
              <a:t> Spiel, Multimedia, </a:t>
            </a:r>
            <a:r>
              <a:rPr lang="de-DE" sz="2400" dirty="0"/>
              <a:t>n</a:t>
            </a:r>
            <a:r>
              <a:rPr sz="2400" dirty="0" err="1"/>
              <a:t>aturwissenschaftliches</a:t>
            </a:r>
            <a:r>
              <a:rPr sz="2400" dirty="0"/>
              <a:t> </a:t>
            </a:r>
            <a:r>
              <a:rPr sz="2400" dirty="0" err="1"/>
              <a:t>Arbeiten</a:t>
            </a:r>
            <a:r>
              <a:rPr sz="2400" dirty="0"/>
              <a:t>,</a:t>
            </a:r>
            <a:r>
              <a:rPr lang="de-DE" sz="2400" dirty="0"/>
              <a:t> </a:t>
            </a:r>
            <a:r>
              <a:rPr sz="2400" dirty="0" err="1"/>
              <a:t>Journalismus</a:t>
            </a:r>
            <a:r>
              <a:rPr sz="2400" dirty="0"/>
              <a:t>, </a:t>
            </a:r>
            <a:r>
              <a:rPr lang="de-DE" sz="2400" dirty="0"/>
              <a:t>gesellschaftswissenschaftliche </a:t>
            </a:r>
            <a:r>
              <a:rPr sz="2400" dirty="0" err="1"/>
              <a:t>Projekte</a:t>
            </a:r>
            <a:r>
              <a:rPr sz="2400" dirty="0"/>
              <a:t>, </a:t>
            </a:r>
            <a:r>
              <a:rPr sz="2400" dirty="0" err="1"/>
              <a:t>dritte</a:t>
            </a:r>
            <a:r>
              <a:rPr sz="2400" dirty="0"/>
              <a:t> </a:t>
            </a:r>
            <a:r>
              <a:rPr sz="2400" dirty="0" err="1"/>
              <a:t>Fremdsprache</a:t>
            </a:r>
            <a:r>
              <a:rPr sz="2400" dirty="0"/>
              <a:t>.</a:t>
            </a:r>
          </a:p>
        </p:txBody>
      </p:sp>
      <p:sp>
        <p:nvSpPr>
          <p:cNvPr id="170" name="Wochenstunden: 3 - 4 - 4"/>
          <p:cNvSpPr txBox="1"/>
          <p:nvPr/>
        </p:nvSpPr>
        <p:spPr>
          <a:xfrm>
            <a:off x="1855968" y="5050000"/>
            <a:ext cx="8480065" cy="97853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endParaRPr dirty="0"/>
          </a:p>
          <a:p>
            <a:r>
              <a:rPr sz="2400" dirty="0" err="1"/>
              <a:t>Wochenstunden</a:t>
            </a:r>
            <a:r>
              <a:rPr sz="2400" dirty="0"/>
              <a:t>: 3 - 4 - 4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2"/>
          <p:cNvSpPr txBox="1">
            <a:spLocks noGrp="1"/>
          </p:cNvSpPr>
          <p:nvPr>
            <p:ph type="body" sz="quarter" idx="4294967295"/>
          </p:nvPr>
        </p:nvSpPr>
        <p:spPr>
          <a:xfrm>
            <a:off x="2427288" y="1087532"/>
            <a:ext cx="7488237" cy="9350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">
            <a:solidFill>
              <a:srgbClr val="0000FF"/>
            </a:solidFill>
            <a:miter lim="800000"/>
          </a:ln>
        </p:spPr>
        <p:txBody>
          <a:bodyPr/>
          <a:lstStyle/>
          <a:p>
            <a:pPr marL="0" indent="0" algn="ctr">
              <a:spcBef>
                <a:spcPts val="200"/>
              </a:spcBef>
              <a:buNone/>
              <a:defRPr b="1"/>
            </a:pPr>
            <a:r>
              <a:rPr dirty="0" err="1"/>
              <a:t>Regelfall</a:t>
            </a:r>
            <a:r>
              <a:rPr dirty="0"/>
              <a:t>* 1. </a:t>
            </a:r>
            <a:r>
              <a:rPr dirty="0" err="1"/>
              <a:t>Fremdsprache</a:t>
            </a:r>
            <a:r>
              <a:rPr dirty="0"/>
              <a:t> </a:t>
            </a:r>
            <a:r>
              <a:rPr dirty="0" err="1"/>
              <a:t>Englisch</a:t>
            </a:r>
            <a:endParaRPr sz="2000" dirty="0"/>
          </a:p>
          <a:p>
            <a:pPr marL="0" indent="0" algn="ctr">
              <a:spcBef>
                <a:spcPts val="200"/>
              </a:spcBef>
              <a:buNone/>
              <a:defRPr b="1"/>
            </a:pPr>
            <a:r>
              <a:rPr dirty="0"/>
              <a:t>ab </a:t>
            </a:r>
            <a:r>
              <a:rPr dirty="0" err="1"/>
              <a:t>Jahrgang</a:t>
            </a:r>
            <a:r>
              <a:rPr dirty="0"/>
              <a:t> 5 </a:t>
            </a:r>
          </a:p>
        </p:txBody>
      </p:sp>
      <p:sp>
        <p:nvSpPr>
          <p:cNvPr id="173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0" y="260350"/>
            <a:ext cx="6438900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/>
              <a:t>	</a:t>
            </a:r>
            <a:r>
              <a:rPr dirty="0" err="1">
                <a:solidFill>
                  <a:schemeClr val="bg2"/>
                </a:solidFill>
              </a:rPr>
              <a:t>Fremdsprachen</a:t>
            </a:r>
            <a:r>
              <a:rPr dirty="0">
                <a:solidFill>
                  <a:schemeClr val="bg2"/>
                </a:solidFill>
              </a:rPr>
              <a:t> am Gymnasium</a:t>
            </a:r>
          </a:p>
        </p:txBody>
      </p:sp>
      <p:grpSp>
        <p:nvGrpSpPr>
          <p:cNvPr id="176" name="Rectangle 4"/>
          <p:cNvGrpSpPr/>
          <p:nvPr/>
        </p:nvGrpSpPr>
        <p:grpSpPr>
          <a:xfrm>
            <a:off x="2424112" y="2205038"/>
            <a:ext cx="3311526" cy="2663826"/>
            <a:chOff x="0" y="0"/>
            <a:chExt cx="3311525" cy="26638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174" name="Rechteck"/>
            <p:cNvSpPr/>
            <p:nvPr/>
          </p:nvSpPr>
          <p:spPr>
            <a:xfrm>
              <a:off x="0" y="0"/>
              <a:ext cx="3311525" cy="2663825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1425575">
                <a:lnSpc>
                  <a:spcPct val="92000"/>
                </a:lnSpc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175" name="2. Fremdsprache…"/>
            <p:cNvSpPr txBox="1"/>
            <p:nvPr/>
          </p:nvSpPr>
          <p:spPr>
            <a:xfrm>
              <a:off x="55244" y="9525"/>
              <a:ext cx="3201037" cy="1996377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/>
                <a:t>2. </a:t>
              </a:r>
              <a:r>
                <a:rPr sz="2400" dirty="0" err="1"/>
                <a:t>Fremdsprache</a:t>
              </a:r>
              <a:r>
                <a:rPr sz="2400" dirty="0"/>
                <a:t> </a:t>
              </a:r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/>
                <a:t>ab </a:t>
              </a:r>
              <a:r>
                <a:rPr sz="2400" dirty="0" err="1"/>
                <a:t>Jahrgang</a:t>
              </a:r>
              <a:r>
                <a:rPr sz="2400" dirty="0"/>
                <a:t> 6</a:t>
              </a:r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buClr>
                  <a:schemeClr val="accent1"/>
                </a:buClr>
                <a:buSzPct val="80000"/>
                <a:buChar char="■"/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r>
                <a:rPr sz="2400" dirty="0" err="1"/>
                <a:t>Französisch</a:t>
              </a:r>
              <a:endParaRPr sz="2400" dirty="0"/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buClr>
                  <a:schemeClr val="accent1"/>
                </a:buClr>
                <a:buSzPct val="80000"/>
                <a:buChar char="■"/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r>
                <a:rPr sz="2400" dirty="0" err="1"/>
                <a:t>Latein</a:t>
              </a:r>
              <a:endParaRPr sz="2400" dirty="0"/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buClr>
                  <a:schemeClr val="accent1"/>
                </a:buClr>
                <a:buSzPct val="80000"/>
                <a:buChar char="■"/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r>
                <a:rPr sz="2400" dirty="0" err="1"/>
                <a:t>Spanisch</a:t>
              </a:r>
              <a:endParaRPr sz="2400" dirty="0"/>
            </a:p>
          </p:txBody>
        </p:sp>
      </p:grpSp>
      <p:grpSp>
        <p:nvGrpSpPr>
          <p:cNvPr id="179" name="Rectangle 5"/>
          <p:cNvGrpSpPr/>
          <p:nvPr/>
        </p:nvGrpSpPr>
        <p:grpSpPr>
          <a:xfrm>
            <a:off x="6527800" y="2203449"/>
            <a:ext cx="3384550" cy="2665416"/>
            <a:chOff x="0" y="0"/>
            <a:chExt cx="3384550" cy="266541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177" name="Rechteck"/>
            <p:cNvSpPr/>
            <p:nvPr/>
          </p:nvSpPr>
          <p:spPr>
            <a:xfrm>
              <a:off x="0" y="0"/>
              <a:ext cx="3384550" cy="2665414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285750" indent="-285750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endParaRPr sz="2400"/>
            </a:p>
          </p:txBody>
        </p:sp>
        <p:sp>
          <p:nvSpPr>
            <p:cNvPr id="178" name="3. Fremdsprache…"/>
            <p:cNvSpPr txBox="1"/>
            <p:nvPr/>
          </p:nvSpPr>
          <p:spPr>
            <a:xfrm>
              <a:off x="55244" y="9525"/>
              <a:ext cx="3274061" cy="2387444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/>
                <a:t>3. </a:t>
              </a:r>
              <a:r>
                <a:rPr sz="2400" dirty="0" err="1"/>
                <a:t>Fremdsprache</a:t>
              </a:r>
              <a:endParaRPr sz="2400" dirty="0"/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 spc="-20"/>
              </a:pPr>
              <a:r>
                <a:rPr sz="2400" dirty="0" err="1"/>
                <a:t>zusätzlich</a:t>
              </a:r>
              <a:r>
                <a:rPr sz="2400" dirty="0"/>
                <a:t> ab Jg. 8 </a:t>
              </a:r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pPr>
              <a:r>
                <a:rPr sz="2400" dirty="0" err="1"/>
                <a:t>als</a:t>
              </a:r>
              <a:r>
                <a:rPr sz="2400" dirty="0"/>
                <a:t> Wahl(</a:t>
              </a:r>
              <a:r>
                <a:rPr sz="2400" dirty="0" err="1"/>
                <a:t>pflicht</a:t>
              </a:r>
              <a:r>
                <a:rPr sz="2400" dirty="0"/>
                <a:t>)</a:t>
              </a:r>
              <a:r>
                <a:rPr sz="2400" dirty="0" err="1"/>
                <a:t>fach</a:t>
              </a:r>
              <a:endParaRPr sz="2400" dirty="0"/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buClr>
                  <a:schemeClr val="accent1"/>
                </a:buClr>
                <a:buSzPct val="80000"/>
                <a:buChar char="■"/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r>
                <a:rPr sz="2400" dirty="0" err="1"/>
                <a:t>Französisch</a:t>
              </a:r>
              <a:endParaRPr sz="2400" dirty="0"/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buClr>
                  <a:schemeClr val="accent1"/>
                </a:buClr>
                <a:buSzPct val="80000"/>
                <a:buChar char="■"/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r>
                <a:rPr sz="2400" dirty="0" err="1"/>
                <a:t>Latein</a:t>
              </a:r>
              <a:endParaRPr sz="2400" dirty="0"/>
            </a:p>
            <a:p>
              <a:pPr marL="285750" indent="-285750" defTabSz="1425575">
                <a:lnSpc>
                  <a:spcPct val="92000"/>
                </a:lnSpc>
                <a:spcBef>
                  <a:spcPts val="400"/>
                </a:spcBef>
                <a:buClr>
                  <a:schemeClr val="accent1"/>
                </a:buClr>
                <a:buSzPct val="80000"/>
                <a:buChar char="■"/>
                <a:tabLst>
                  <a:tab pos="2095500" algn="l"/>
                  <a:tab pos="4191000" algn="l"/>
                  <a:tab pos="6286500" algn="l"/>
                </a:tabLst>
                <a:defRPr sz="2400"/>
              </a:pPr>
              <a:r>
                <a:rPr sz="2400" dirty="0" err="1"/>
                <a:t>Spanisch</a:t>
              </a:r>
              <a:endParaRPr sz="2400" dirty="0"/>
            </a:p>
          </p:txBody>
        </p:sp>
      </p:grpSp>
      <p:grpSp>
        <p:nvGrpSpPr>
          <p:cNvPr id="182" name="Rectangle 2"/>
          <p:cNvGrpSpPr/>
          <p:nvPr/>
        </p:nvGrpSpPr>
        <p:grpSpPr>
          <a:xfrm>
            <a:off x="2427288" y="5084762"/>
            <a:ext cx="7485063" cy="576264"/>
            <a:chOff x="0" y="0"/>
            <a:chExt cx="7485061" cy="5762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180" name="Rechteck"/>
            <p:cNvSpPr/>
            <p:nvPr/>
          </p:nvSpPr>
          <p:spPr>
            <a:xfrm>
              <a:off x="0" y="0"/>
              <a:ext cx="7485061" cy="576263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 defTabSz="1425575">
                <a:lnSpc>
                  <a:spcPct val="92000"/>
                </a:lnSpc>
                <a:spcBef>
                  <a:spcPts val="700"/>
                </a:spcBef>
                <a:tabLst>
                  <a:tab pos="2095500" algn="l"/>
                  <a:tab pos="4191000" algn="l"/>
                  <a:tab pos="6286500" algn="l"/>
                </a:tabLst>
                <a:defRPr sz="2000" b="1"/>
              </a:pPr>
              <a:endParaRPr sz="2000"/>
            </a:p>
          </p:txBody>
        </p:sp>
        <p:sp>
          <p:nvSpPr>
            <p:cNvPr id="181" name="Neubeginn einer Fremdsprache ab Jahrgang 11"/>
            <p:cNvSpPr txBox="1"/>
            <p:nvPr/>
          </p:nvSpPr>
          <p:spPr>
            <a:xfrm>
              <a:off x="55244" y="9525"/>
              <a:ext cx="7374572" cy="432103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 defTabSz="1425575">
                <a:lnSpc>
                  <a:spcPct val="92000"/>
                </a:lnSpc>
                <a:spcBef>
                  <a:spcPts val="200"/>
                </a:spcBef>
                <a:tabLst>
                  <a:tab pos="2095500" algn="l"/>
                  <a:tab pos="4191000" algn="l"/>
                  <a:tab pos="6286500" algn="l"/>
                </a:tabLst>
                <a:defRPr sz="2400" b="1"/>
              </a:lvl1pPr>
            </a:lstStyle>
            <a:p>
              <a:r>
                <a:rPr dirty="0" err="1"/>
                <a:t>Neubeginn</a:t>
              </a:r>
              <a:r>
                <a:rPr dirty="0"/>
                <a:t> </a:t>
              </a:r>
              <a:r>
                <a:rPr dirty="0" err="1"/>
                <a:t>einer</a:t>
              </a:r>
              <a:r>
                <a:rPr dirty="0"/>
                <a:t> </a:t>
              </a:r>
              <a:r>
                <a:rPr dirty="0" err="1"/>
                <a:t>Fremdsprache</a:t>
              </a:r>
              <a:r>
                <a:rPr dirty="0"/>
                <a:t> ab </a:t>
              </a:r>
              <a:r>
                <a:rPr dirty="0" err="1"/>
                <a:t>Jahrgang</a:t>
              </a:r>
              <a:r>
                <a:rPr dirty="0"/>
                <a:t> 11</a:t>
              </a:r>
            </a:p>
          </p:txBody>
        </p:sp>
      </p:grpSp>
      <p:grpSp>
        <p:nvGrpSpPr>
          <p:cNvPr id="185" name="Rectangle 2"/>
          <p:cNvGrpSpPr/>
          <p:nvPr/>
        </p:nvGrpSpPr>
        <p:grpSpPr>
          <a:xfrm>
            <a:off x="2424114" y="5903913"/>
            <a:ext cx="7488237" cy="533401"/>
            <a:chOff x="0" y="0"/>
            <a:chExt cx="7488236" cy="5334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grpSpPr>
        <p:sp>
          <p:nvSpPr>
            <p:cNvPr id="183" name="Rechteck"/>
            <p:cNvSpPr/>
            <p:nvPr/>
          </p:nvSpPr>
          <p:spPr>
            <a:xfrm>
              <a:off x="0" y="0"/>
              <a:ext cx="7488236" cy="533400"/>
            </a:xfrm>
            <a:prstGeom prst="rect">
              <a:avLst/>
            </a:prstGeom>
            <a:grpFill/>
            <a:ln w="19050" cap="flat">
              <a:solidFill>
                <a:srgbClr val="0000FF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>
                <a:spcBef>
                  <a:spcPts val="200"/>
                </a:spcBef>
                <a:defRPr sz="2400"/>
              </a:pPr>
              <a:endParaRPr sz="2400"/>
            </a:p>
          </p:txBody>
        </p:sp>
        <p:sp>
          <p:nvSpPr>
            <p:cNvPr id="184" name="* Latein als 2. Fremdsprache auch bereits ab Jg. 5 am KWR-Gymnasium"/>
            <p:cNvSpPr txBox="1"/>
            <p:nvPr/>
          </p:nvSpPr>
          <p:spPr>
            <a:xfrm>
              <a:off x="55245" y="9525"/>
              <a:ext cx="7377746" cy="400107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ctr">
                <a:spcBef>
                  <a:spcPts val="200"/>
                </a:spcBef>
                <a:defRPr sz="2000" b="1"/>
              </a:pPr>
              <a:r>
                <a:rPr sz="2000" dirty="0"/>
                <a:t>*</a:t>
              </a:r>
              <a:r>
                <a:rPr sz="1600" dirty="0"/>
                <a:t> </a:t>
              </a:r>
              <a:r>
                <a:rPr sz="1600" dirty="0" err="1"/>
                <a:t>Latein</a:t>
              </a:r>
              <a:r>
                <a:rPr sz="1600" dirty="0"/>
                <a:t> </a:t>
              </a:r>
              <a:r>
                <a:rPr sz="1600" dirty="0" err="1"/>
                <a:t>als</a:t>
              </a:r>
              <a:r>
                <a:rPr sz="1600" dirty="0"/>
                <a:t> 2. </a:t>
              </a:r>
              <a:r>
                <a:rPr sz="1600" dirty="0" err="1"/>
                <a:t>Fremdsprache</a:t>
              </a:r>
              <a:r>
                <a:rPr sz="1600" dirty="0"/>
                <a:t> </a:t>
              </a:r>
              <a:r>
                <a:rPr sz="1600" dirty="0" err="1"/>
                <a:t>auch</a:t>
              </a:r>
              <a:r>
                <a:rPr sz="1600" dirty="0"/>
                <a:t> </a:t>
              </a:r>
              <a:r>
                <a:rPr sz="1600" dirty="0" err="1"/>
                <a:t>bereits</a:t>
              </a:r>
              <a:r>
                <a:rPr sz="1600" dirty="0"/>
                <a:t> ab Jg. 5 am KWR-Gymnasium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animBg="1" advAuto="0"/>
      <p:bldP spid="176" grpId="0" animBg="1" advAuto="0"/>
      <p:bldP spid="179" grpId="0" animBg="1" advAuto="0"/>
      <p:bldP spid="182" grpId="0" animBg="1" advAuto="0"/>
      <p:bldP spid="185" grpId="0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3"/>
          <p:cNvSpPr txBox="1">
            <a:spLocks noGrp="1"/>
          </p:cNvSpPr>
          <p:nvPr>
            <p:ph type="title" idx="4294967295"/>
          </p:nvPr>
        </p:nvSpPr>
        <p:spPr>
          <a:xfrm>
            <a:off x="949569" y="399162"/>
            <a:ext cx="5735515" cy="784225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Ganztagsschule</a:t>
            </a:r>
            <a:r>
              <a:rPr dirty="0">
                <a:solidFill>
                  <a:schemeClr val="bg2"/>
                </a:solidFill>
              </a:rPr>
              <a:t> an </a:t>
            </a:r>
            <a:r>
              <a:rPr dirty="0" err="1">
                <a:solidFill>
                  <a:schemeClr val="bg2"/>
                </a:solidFill>
              </a:rPr>
              <a:t>Gymnasien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8" name="Offene Ganztagsschulen:…"/>
          <p:cNvSpPr txBox="1"/>
          <p:nvPr/>
        </p:nvSpPr>
        <p:spPr>
          <a:xfrm>
            <a:off x="1855967" y="1281407"/>
            <a:ext cx="8480066" cy="233911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pPr>
              <a:defRPr b="1"/>
            </a:pPr>
            <a:r>
              <a:rPr sz="2800" dirty="0" err="1"/>
              <a:t>Offene</a:t>
            </a:r>
            <a:r>
              <a:rPr sz="2800" dirty="0"/>
              <a:t> </a:t>
            </a:r>
            <a:r>
              <a:rPr sz="2800" dirty="0" err="1"/>
              <a:t>Ganztagsschulen</a:t>
            </a:r>
            <a:r>
              <a:rPr sz="2800" dirty="0"/>
              <a:t>:</a:t>
            </a:r>
          </a:p>
          <a:p>
            <a:endParaRPr sz="2800" dirty="0"/>
          </a:p>
          <a:p>
            <a:r>
              <a:rPr sz="2800" b="1" dirty="0" err="1"/>
              <a:t>Verlässliche</a:t>
            </a:r>
            <a:r>
              <a:rPr sz="2800" dirty="0"/>
              <a:t> </a:t>
            </a:r>
            <a:r>
              <a:rPr sz="2800" dirty="0" err="1"/>
              <a:t>Angebote</a:t>
            </a:r>
            <a:r>
              <a:rPr sz="2800" dirty="0"/>
              <a:t> an </a:t>
            </a:r>
            <a:r>
              <a:rPr sz="2800" u="sng" dirty="0"/>
              <a:t>mind. </a:t>
            </a:r>
            <a:r>
              <a:rPr sz="2800" u="sng" dirty="0" err="1"/>
              <a:t>drei</a:t>
            </a:r>
            <a:r>
              <a:rPr sz="2800" u="sng" dirty="0"/>
              <a:t> </a:t>
            </a:r>
            <a:r>
              <a:rPr sz="2800" u="sng" dirty="0" err="1"/>
              <a:t>Nachmittagen</a:t>
            </a:r>
            <a:r>
              <a:rPr sz="2800" u="sng" dirty="0"/>
              <a:t> </a:t>
            </a:r>
            <a:r>
              <a:rPr sz="2800" dirty="0"/>
              <a:t>in der </a:t>
            </a:r>
            <a:r>
              <a:rPr sz="2800" dirty="0" err="1"/>
              <a:t>Woche</a:t>
            </a:r>
            <a:r>
              <a:rPr sz="2800" dirty="0"/>
              <a:t>: </a:t>
            </a:r>
            <a:r>
              <a:rPr sz="2800" dirty="0" err="1"/>
              <a:t>Arbeitsgemeinschaften</a:t>
            </a:r>
            <a:r>
              <a:rPr sz="2800" dirty="0"/>
              <a:t>, </a:t>
            </a:r>
            <a:r>
              <a:rPr sz="2800" dirty="0" err="1"/>
              <a:t>Hausaufgabenbetreuung</a:t>
            </a:r>
            <a:r>
              <a:rPr sz="2800" dirty="0"/>
              <a:t>, </a:t>
            </a:r>
            <a:r>
              <a:rPr sz="2800" dirty="0" err="1"/>
              <a:t>Projekte</a:t>
            </a:r>
            <a:r>
              <a:rPr sz="2800" dirty="0"/>
              <a:t>, </a:t>
            </a:r>
            <a:r>
              <a:rPr sz="2800" dirty="0" err="1"/>
              <a:t>Vorbereitung</a:t>
            </a:r>
            <a:r>
              <a:rPr sz="2800" dirty="0"/>
              <a:t> von </a:t>
            </a:r>
            <a:r>
              <a:rPr sz="2800" dirty="0" err="1"/>
              <a:t>Wettbewerben</a:t>
            </a:r>
            <a:r>
              <a:rPr sz="2800" dirty="0"/>
              <a:t>.</a:t>
            </a:r>
          </a:p>
        </p:txBody>
      </p:sp>
      <p:sp>
        <p:nvSpPr>
          <p:cNvPr id="189" name="Teilgebundene Ganztagsschulen:…"/>
          <p:cNvSpPr txBox="1"/>
          <p:nvPr/>
        </p:nvSpPr>
        <p:spPr>
          <a:xfrm>
            <a:off x="1855967" y="3956178"/>
            <a:ext cx="8480066" cy="233911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6350">
            <a:solidFill>
              <a:schemeClr val="accent5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pPr>
              <a:defRPr b="1"/>
            </a:pPr>
            <a:r>
              <a:rPr sz="2800" dirty="0" err="1"/>
              <a:t>Teilgebundene</a:t>
            </a:r>
            <a:r>
              <a:rPr sz="2800" dirty="0"/>
              <a:t> </a:t>
            </a:r>
            <a:r>
              <a:rPr sz="2800" dirty="0" err="1"/>
              <a:t>Ganztagsschulen</a:t>
            </a:r>
            <a:r>
              <a:rPr sz="2800" dirty="0"/>
              <a:t>:</a:t>
            </a:r>
          </a:p>
          <a:p>
            <a:endParaRPr sz="2800" dirty="0"/>
          </a:p>
          <a:p>
            <a:r>
              <a:rPr sz="2800" b="1" dirty="0" err="1"/>
              <a:t>Verbindliche</a:t>
            </a:r>
            <a:r>
              <a:rPr sz="2800" b="1" dirty="0"/>
              <a:t> </a:t>
            </a:r>
            <a:r>
              <a:rPr sz="2800" dirty="0" err="1"/>
              <a:t>Teilnahme</a:t>
            </a:r>
            <a:r>
              <a:rPr sz="2800" dirty="0"/>
              <a:t> an den </a:t>
            </a:r>
            <a:r>
              <a:rPr sz="2800" dirty="0" err="1"/>
              <a:t>Ganztagsangeboten</a:t>
            </a:r>
            <a:r>
              <a:rPr sz="2800" dirty="0"/>
              <a:t> an mind. </a:t>
            </a:r>
            <a:r>
              <a:rPr sz="2800" u="sng" dirty="0" err="1"/>
              <a:t>zwei</a:t>
            </a:r>
            <a:r>
              <a:rPr sz="2800" u="sng" dirty="0"/>
              <a:t> </a:t>
            </a:r>
            <a:r>
              <a:rPr sz="2800" u="sng" dirty="0" err="1"/>
              <a:t>Nachmittagen</a:t>
            </a:r>
            <a:r>
              <a:rPr sz="2800" dirty="0"/>
              <a:t> (</a:t>
            </a:r>
            <a:r>
              <a:rPr sz="2800" dirty="0" err="1"/>
              <a:t>Herschlschule</a:t>
            </a:r>
            <a:r>
              <a:rPr sz="2800" dirty="0"/>
              <a:t>, Kurt-Schwitters-Gymnasium in Jg. 5/6)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feld 3"/>
          <p:cNvSpPr txBox="1"/>
          <p:nvPr/>
        </p:nvSpPr>
        <p:spPr>
          <a:xfrm>
            <a:off x="1156287" y="445345"/>
            <a:ext cx="6466523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800" b="1"/>
            </a:lvl1pPr>
          </a:lstStyle>
          <a:p>
            <a:r>
              <a:rPr dirty="0" err="1">
                <a:solidFill>
                  <a:schemeClr val="bg2"/>
                </a:solidFill>
              </a:rPr>
              <a:t>Lernen</a:t>
            </a:r>
            <a:r>
              <a:rPr dirty="0">
                <a:solidFill>
                  <a:schemeClr val="bg2"/>
                </a:solidFill>
              </a:rPr>
              <a:t> am Gymnasium</a:t>
            </a:r>
          </a:p>
        </p:txBody>
      </p:sp>
      <p:sp>
        <p:nvSpPr>
          <p:cNvPr id="192" name="im Team arbeiten"/>
          <p:cNvSpPr/>
          <p:nvPr/>
        </p:nvSpPr>
        <p:spPr>
          <a:xfrm>
            <a:off x="5977996" y="968565"/>
            <a:ext cx="1926168" cy="1224645"/>
          </a:xfrm>
          <a:prstGeom prst="wedgeEllipseCallout">
            <a:avLst>
              <a:gd name="adj1" fmla="val -49473"/>
              <a:gd name="adj2" fmla="val 63274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path>
              <a:fillToRect l="70414" t="4380" r="29585" b="95619"/>
            </a:path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im</a:t>
            </a:r>
            <a:r>
              <a:rPr dirty="0"/>
              <a:t> Team </a:t>
            </a:r>
            <a:r>
              <a:rPr dirty="0" err="1"/>
              <a:t>arbeiten</a:t>
            </a:r>
            <a:endParaRPr dirty="0"/>
          </a:p>
        </p:txBody>
      </p:sp>
      <p:sp>
        <p:nvSpPr>
          <p:cNvPr id="193" name="gerne lesen"/>
          <p:cNvSpPr/>
          <p:nvPr/>
        </p:nvSpPr>
        <p:spPr>
          <a:xfrm>
            <a:off x="4242666" y="2323566"/>
            <a:ext cx="1651001" cy="812801"/>
          </a:xfrm>
          <a:prstGeom prst="wedgeEllipseCallout">
            <a:avLst>
              <a:gd name="adj1" fmla="val -49385"/>
              <a:gd name="adj2" fmla="val 70000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gerne</a:t>
            </a:r>
            <a:r>
              <a:rPr dirty="0"/>
              <a:t> </a:t>
            </a:r>
            <a:r>
              <a:rPr dirty="0" err="1"/>
              <a:t>lesen</a:t>
            </a:r>
            <a:endParaRPr dirty="0"/>
          </a:p>
        </p:txBody>
      </p:sp>
      <p:sp>
        <p:nvSpPr>
          <p:cNvPr id="194" name="selbstständig…"/>
          <p:cNvSpPr/>
          <p:nvPr/>
        </p:nvSpPr>
        <p:spPr>
          <a:xfrm>
            <a:off x="2727477" y="4991445"/>
            <a:ext cx="3030378" cy="1224890"/>
          </a:xfrm>
          <a:prstGeom prst="wedgeEllipseCallout">
            <a:avLst>
              <a:gd name="adj1" fmla="val -49665"/>
              <a:gd name="adj2" fmla="val 63271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pPr algn="ctr" defTabSz="1425575">
              <a:lnSpc>
                <a:spcPct val="92000"/>
              </a:lnSpc>
              <a:spcBef>
                <a:spcPts val="700"/>
              </a:spcBef>
              <a:defRPr sz="2400" b="1"/>
            </a:pPr>
            <a:r>
              <a:rPr sz="2400"/>
              <a:t>selbstständig</a:t>
            </a:r>
          </a:p>
          <a:p>
            <a:pPr algn="ctr" defTabSz="1425575">
              <a:lnSpc>
                <a:spcPct val="92000"/>
              </a:lnSpc>
              <a:spcBef>
                <a:spcPts val="700"/>
              </a:spcBef>
              <a:defRPr sz="2400" b="1"/>
            </a:pPr>
            <a:r>
              <a:rPr sz="2400"/>
              <a:t>arbeiten</a:t>
            </a:r>
          </a:p>
        </p:txBody>
      </p:sp>
      <p:sp>
        <p:nvSpPr>
          <p:cNvPr id="195" name="neugierig sein"/>
          <p:cNvSpPr/>
          <p:nvPr/>
        </p:nvSpPr>
        <p:spPr>
          <a:xfrm>
            <a:off x="1409204" y="1420855"/>
            <a:ext cx="2276485" cy="1105538"/>
          </a:xfrm>
          <a:prstGeom prst="wedgeEllipseCallout">
            <a:avLst>
              <a:gd name="adj1" fmla="val -49554"/>
              <a:gd name="adj2" fmla="val 64704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52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neugierig</a:t>
            </a:r>
            <a:r>
              <a:rPr dirty="0"/>
              <a:t> sein</a:t>
            </a:r>
          </a:p>
        </p:txBody>
      </p:sp>
      <p:sp>
        <p:nvSpPr>
          <p:cNvPr id="196" name="Spaß daran haben, Probleme zu lösen"/>
          <p:cNvSpPr/>
          <p:nvPr/>
        </p:nvSpPr>
        <p:spPr>
          <a:xfrm>
            <a:off x="8357016" y="1027125"/>
            <a:ext cx="3035698" cy="1892998"/>
          </a:xfrm>
          <a:prstGeom prst="wedgeEllipseCallout">
            <a:avLst>
              <a:gd name="adj1" fmla="val -49665"/>
              <a:gd name="adj2" fmla="val 60976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path>
              <a:fillToRect l="49999" t="-934" r="50000" b="100934"/>
            </a:path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Spaß</a:t>
            </a:r>
            <a:r>
              <a:rPr dirty="0"/>
              <a:t> </a:t>
            </a:r>
            <a:r>
              <a:rPr dirty="0" err="1"/>
              <a:t>daran</a:t>
            </a:r>
            <a:r>
              <a:rPr dirty="0"/>
              <a:t> </a:t>
            </a:r>
            <a:r>
              <a:rPr dirty="0" err="1"/>
              <a:t>haben</a:t>
            </a:r>
            <a:r>
              <a:rPr dirty="0"/>
              <a:t>, </a:t>
            </a:r>
            <a:r>
              <a:rPr dirty="0" err="1"/>
              <a:t>Probleme</a:t>
            </a:r>
            <a:r>
              <a:rPr dirty="0"/>
              <a:t> </a:t>
            </a:r>
            <a:r>
              <a:rPr dirty="0" err="1"/>
              <a:t>zu</a:t>
            </a:r>
            <a:r>
              <a:rPr dirty="0"/>
              <a:t> </a:t>
            </a:r>
            <a:r>
              <a:rPr dirty="0" err="1"/>
              <a:t>lösen</a:t>
            </a:r>
            <a:endParaRPr dirty="0"/>
          </a:p>
        </p:txBody>
      </p:sp>
      <p:sp>
        <p:nvSpPr>
          <p:cNvPr id="197" name="sich gut organisieren können"/>
          <p:cNvSpPr/>
          <p:nvPr/>
        </p:nvSpPr>
        <p:spPr>
          <a:xfrm>
            <a:off x="8709565" y="4078019"/>
            <a:ext cx="2592333" cy="1525871"/>
          </a:xfrm>
          <a:prstGeom prst="wedgeEllipseCallout">
            <a:avLst>
              <a:gd name="adj1" fmla="val -49554"/>
              <a:gd name="adj2" fmla="val 60654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sich</a:t>
            </a:r>
            <a:r>
              <a:rPr dirty="0"/>
              <a:t> gut </a:t>
            </a:r>
            <a:r>
              <a:rPr dirty="0" err="1"/>
              <a:t>organisieren</a:t>
            </a:r>
            <a:r>
              <a:rPr dirty="0"/>
              <a:t> </a:t>
            </a:r>
            <a:r>
              <a:rPr dirty="0" err="1"/>
              <a:t>können</a:t>
            </a:r>
            <a:endParaRPr dirty="0"/>
          </a:p>
        </p:txBody>
      </p:sp>
      <p:sp>
        <p:nvSpPr>
          <p:cNvPr id="198" name="miteinander reden-einander zuhören"/>
          <p:cNvSpPr/>
          <p:nvPr/>
        </p:nvSpPr>
        <p:spPr>
          <a:xfrm>
            <a:off x="5656973" y="3213873"/>
            <a:ext cx="2807401" cy="1858022"/>
          </a:xfrm>
          <a:prstGeom prst="wedgeEllipseCallout">
            <a:avLst>
              <a:gd name="adj1" fmla="val -49638"/>
              <a:gd name="adj2" fmla="val 60979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path>
              <a:fillToRect l="50333" t="14893" r="49666" b="85106"/>
            </a:path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miteinander</a:t>
            </a:r>
            <a:r>
              <a:rPr dirty="0"/>
              <a:t> </a:t>
            </a:r>
            <a:r>
              <a:rPr dirty="0" err="1"/>
              <a:t>reden-einander</a:t>
            </a:r>
            <a:r>
              <a:rPr dirty="0"/>
              <a:t> </a:t>
            </a:r>
            <a:r>
              <a:rPr dirty="0" err="1"/>
              <a:t>zuhören</a:t>
            </a:r>
            <a:endParaRPr dirty="0"/>
          </a:p>
        </p:txBody>
      </p:sp>
      <p:sp>
        <p:nvSpPr>
          <p:cNvPr id="199" name="sich gut konzentrieren können"/>
          <p:cNvSpPr/>
          <p:nvPr/>
        </p:nvSpPr>
        <p:spPr>
          <a:xfrm>
            <a:off x="1156287" y="3334437"/>
            <a:ext cx="3250233" cy="1224253"/>
          </a:xfrm>
          <a:prstGeom prst="wedgeEllipseCallout">
            <a:avLst>
              <a:gd name="adj1" fmla="val -49687"/>
              <a:gd name="adj2" fmla="val 63278"/>
            </a:avLst>
          </a:prstGeom>
          <a:gradFill>
            <a:gsLst>
              <a:gs pos="0">
                <a:srgbClr val="ADC3FF"/>
              </a:gs>
              <a:gs pos="50000">
                <a:srgbClr val="CCD9FF"/>
              </a:gs>
              <a:gs pos="100000">
                <a:srgbClr val="E6ECFF"/>
              </a:gs>
            </a:gsLst>
            <a:lin ang="5400000"/>
          </a:gradFill>
          <a:ln w="19050">
            <a:solidFill>
              <a:srgbClr val="0000FF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ctr" defTabSz="1425575">
              <a:lnSpc>
                <a:spcPct val="92000"/>
              </a:lnSpc>
              <a:spcBef>
                <a:spcPts val="700"/>
              </a:spcBef>
              <a:defRPr sz="2400" b="1"/>
            </a:lvl1pPr>
          </a:lstStyle>
          <a:p>
            <a:r>
              <a:rPr dirty="0" err="1"/>
              <a:t>sich</a:t>
            </a:r>
            <a:r>
              <a:rPr dirty="0"/>
              <a:t> gut </a:t>
            </a:r>
            <a:r>
              <a:rPr dirty="0" err="1"/>
              <a:t>konzentrieren</a:t>
            </a:r>
            <a:r>
              <a:rPr dirty="0"/>
              <a:t> </a:t>
            </a:r>
            <a:r>
              <a:rPr dirty="0" err="1"/>
              <a:t>können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Microsoft Office PowerPoint</Application>
  <PresentationFormat>Breitbild</PresentationFormat>
  <Paragraphs>176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Arial </vt:lpstr>
      <vt:lpstr>Calibri</vt:lpstr>
      <vt:lpstr>Calibri Light</vt:lpstr>
      <vt:lpstr>Office</vt:lpstr>
      <vt:lpstr>PowerPoint-Präsentation</vt:lpstr>
      <vt:lpstr>PowerPoint-Präsentation</vt:lpstr>
      <vt:lpstr>Aufbau der Schulformen in Hannover</vt:lpstr>
      <vt:lpstr> Gymnasium</vt:lpstr>
      <vt:lpstr>Unterricht: Stundentafeln 1 und 2</vt:lpstr>
      <vt:lpstr>Wahlpflichtunterricht</vt:lpstr>
      <vt:lpstr> Fremdsprachen am Gymnasium</vt:lpstr>
      <vt:lpstr>Ganztagsschule an Gymnasien</vt:lpstr>
      <vt:lpstr>PowerPoint-Präsentation</vt:lpstr>
      <vt:lpstr>PowerPoint-Präsentation</vt:lpstr>
      <vt:lpstr>Informationsabende</vt:lpstr>
      <vt:lpstr>Tage der offenen Tür an den Gymnasien</vt:lpstr>
      <vt:lpstr>Schnupperunterricht an den Gymnasien</vt:lpstr>
      <vt:lpstr>Anmeldung für die neuen 5. Klassen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 oder Gesamtkonferenz</dc:title>
  <dc:creator>Susanne Bürig-Heinze</dc:creator>
  <cp:lastModifiedBy>Behrens</cp:lastModifiedBy>
  <cp:revision>69</cp:revision>
  <dcterms:created xsi:type="dcterms:W3CDTF">2021-10-26T13:03:50Z</dcterms:created>
  <dcterms:modified xsi:type="dcterms:W3CDTF">2026-01-13T16:38:11Z</dcterms:modified>
</cp:coreProperties>
</file>