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1280" r:id="rId2"/>
    <p:sldId id="1251" r:id="rId3"/>
    <p:sldId id="1252" r:id="rId4"/>
    <p:sldId id="1260" r:id="rId5"/>
    <p:sldId id="1279" r:id="rId6"/>
    <p:sldId id="1253" r:id="rId7"/>
    <p:sldId id="1275" r:id="rId8"/>
    <p:sldId id="1287" r:id="rId9"/>
    <p:sldId id="1288" r:id="rId10"/>
  </p:sldIdLst>
  <p:sldSz cx="9144000" cy="6858000" type="screen4x3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 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 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 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 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99"/>
    <a:srgbClr val="0033CC"/>
    <a:srgbClr val="99FF99"/>
    <a:srgbClr val="FF0000"/>
    <a:srgbClr val="FFFFCC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1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267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7913" y="866775"/>
            <a:ext cx="4643437" cy="3482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38" y="4716463"/>
            <a:ext cx="4978400" cy="444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768" tIns="41383" rIns="82768" bIns="413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59982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9375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UIType" pitchFamily="34" charset="0"/>
        <a:ea typeface="ＭＳ Ｐゴシック" charset="0"/>
        <a:cs typeface="+mn-cs"/>
      </a:defRPr>
    </a:lvl1pPr>
    <a:lvl2pPr marL="395288" algn="l" defTabSz="79375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UIType" pitchFamily="34" charset="0"/>
        <a:ea typeface="ＭＳ Ｐゴシック" charset="0"/>
        <a:cs typeface="+mn-cs"/>
      </a:defRPr>
    </a:lvl2pPr>
    <a:lvl3pPr marL="793750" algn="l" defTabSz="79375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UIType" pitchFamily="34" charset="0"/>
        <a:ea typeface="ＭＳ Ｐゴシック" charset="0"/>
        <a:cs typeface="+mn-cs"/>
      </a:defRPr>
    </a:lvl3pPr>
    <a:lvl4pPr marL="1190625" algn="l" defTabSz="79375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UIType" pitchFamily="34" charset="0"/>
        <a:ea typeface="ＭＳ Ｐゴシック" charset="0"/>
        <a:cs typeface="+mn-cs"/>
      </a:defRPr>
    </a:lvl4pPr>
    <a:lvl5pPr marL="1585913" algn="l" defTabSz="79375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UIType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..%5C..%5C..%5C..%5C..%5C..%5CH143898%5CLokale%20Einstellungen%5CTemporary%20Internet%20Files%5COLK1D2%5C/JPGs/Ricarda_Briefkopf_2_rgb.jpg" TargetMode="External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6" descr="Logo_RHS"/>
          <p:cNvPicPr>
            <a:picLocks noChangeAspect="1" noChangeArrowheads="1"/>
          </p:cNvPicPr>
          <p:nvPr userDrawn="1"/>
        </p:nvPicPr>
        <p:blipFill>
          <a:blip r:embed="rId2" cstate="email">
            <a:lum bright="84000" contras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43300"/>
            <a:ext cx="775335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1"/>
          <p:cNvSpPr>
            <a:spLocks noChangeShapeType="1"/>
          </p:cNvSpPr>
          <p:nvPr/>
        </p:nvSpPr>
        <p:spPr bwMode="auto">
          <a:xfrm flipH="1">
            <a:off x="228600" y="1252538"/>
            <a:ext cx="8610600" cy="0"/>
          </a:xfrm>
          <a:prstGeom prst="line">
            <a:avLst/>
          </a:prstGeom>
          <a:noFill/>
          <a:ln w="28575">
            <a:solidFill>
              <a:srgbClr val="67C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Line 72"/>
          <p:cNvSpPr>
            <a:spLocks noChangeShapeType="1"/>
          </p:cNvSpPr>
          <p:nvPr/>
        </p:nvSpPr>
        <p:spPr bwMode="auto">
          <a:xfrm flipH="1">
            <a:off x="228600" y="6400800"/>
            <a:ext cx="8610600" cy="0"/>
          </a:xfrm>
          <a:prstGeom prst="line">
            <a:avLst/>
          </a:prstGeom>
          <a:noFill/>
          <a:ln w="28575">
            <a:solidFill>
              <a:srgbClr val="67C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Rectangle 74"/>
          <p:cNvSpPr>
            <a:spLocks noChangeArrowheads="1"/>
          </p:cNvSpPr>
          <p:nvPr/>
        </p:nvSpPr>
        <p:spPr bwMode="auto">
          <a:xfrm>
            <a:off x="36957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defRPr/>
            </a:pPr>
            <a:endParaRPr lang="de-DE">
              <a:ea typeface="+mn-ea"/>
            </a:endParaRPr>
          </a:p>
        </p:txBody>
      </p:sp>
      <p:pic>
        <p:nvPicPr>
          <p:cNvPr id="8" name="Picture 204" descr="Logo_RHS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76200"/>
            <a:ext cx="25146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9" name="Rectangle 59"/>
          <p:cNvSpPr>
            <a:spLocks noGrp="1" noChangeArrowheads="1"/>
          </p:cNvSpPr>
          <p:nvPr>
            <p:ph type="ctrTitle" sz="quarter"/>
          </p:nvPr>
        </p:nvSpPr>
        <p:spPr>
          <a:xfrm>
            <a:off x="533400" y="2106613"/>
            <a:ext cx="7772400" cy="336550"/>
          </a:xfrm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lIns="0" tIns="0" rIns="0" bIns="0" anchor="t">
            <a:spAutoFit/>
          </a:bodyPr>
          <a:lstStyle>
            <a:lvl1pPr algn="ctr">
              <a:defRPr sz="3600"/>
            </a:lvl1pPr>
          </a:lstStyle>
          <a:p>
            <a:pPr lvl="0"/>
            <a:r>
              <a:rPr lang="de-DE" noProof="0"/>
              <a:t>Titel</a:t>
            </a:r>
          </a:p>
        </p:txBody>
      </p:sp>
      <p:sp>
        <p:nvSpPr>
          <p:cNvPr id="71740" name="Rectangle 6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43000" y="2808288"/>
            <a:ext cx="6400800" cy="336550"/>
          </a:xfrm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algn="ctr">
              <a:spcBef>
                <a:spcPct val="0"/>
              </a:spcBef>
              <a:defRPr sz="2800"/>
            </a:lvl1pPr>
          </a:lstStyle>
          <a:p>
            <a:pPr lvl="0"/>
            <a:r>
              <a:rPr lang="de-DE" noProof="0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381780598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70450191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57950" y="304800"/>
            <a:ext cx="2000250" cy="5791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5848350" cy="57912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906344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17389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3121502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074777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8893575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5966200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7" descr="../../../../../../H143898/Lokale%20Einstellungen/Temporary%20Internet%20Files/OLK1D2/:JPGs:Ricarda_Briefkopf_2_rgb.jpg"/>
          <p:cNvPicPr>
            <a:picLocks noChangeAspect="1" noChangeArrowheads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508500"/>
            <a:ext cx="3657600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7310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6864084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802396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localhost/..%5C..%5C..%5C..%5C..%5C..%5CH143898%5CLokale%20Einstellungen%5CTemporary%20Internet%20Files%5COLK1D2%5C/JPGs/Ricarda_Briefkopf_2_rgb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0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7" name="Rectangle 20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38125"/>
            <a:ext cx="57150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028" name="Line 206"/>
          <p:cNvSpPr>
            <a:spLocks noChangeShapeType="1"/>
          </p:cNvSpPr>
          <p:nvPr/>
        </p:nvSpPr>
        <p:spPr bwMode="auto">
          <a:xfrm flipH="1">
            <a:off x="323850" y="1125538"/>
            <a:ext cx="8610600" cy="0"/>
          </a:xfrm>
          <a:prstGeom prst="line">
            <a:avLst/>
          </a:prstGeom>
          <a:noFill/>
          <a:ln w="28575">
            <a:solidFill>
              <a:srgbClr val="67C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" name="Line 207"/>
          <p:cNvSpPr>
            <a:spLocks noChangeShapeType="1"/>
          </p:cNvSpPr>
          <p:nvPr/>
        </p:nvSpPr>
        <p:spPr bwMode="auto">
          <a:xfrm flipH="1">
            <a:off x="228600" y="6400800"/>
            <a:ext cx="8610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0" name="Grafik 9" descr="../../../../../../H143898/Lokale%20Einstellungen/Temporary%20Internet%20Files/OLK1D2/:JPGs:Ricarda_Briefkopf_2_rgb.jpg"/>
          <p:cNvPicPr>
            <a:picLocks noChangeAspect="1" noChangeArrowheads="1"/>
          </p:cNvPicPr>
          <p:nvPr userDrawn="1"/>
        </p:nvPicPr>
        <p:blipFill>
          <a:blip r:embed="rId13" r:link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775" y="236538"/>
            <a:ext cx="22320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04" descr="Logo_RHS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76200"/>
            <a:ext cx="25146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64" r:id="rId1"/>
    <p:sldLayoutId id="2147484165" r:id="rId2"/>
    <p:sldLayoutId id="2147484166" r:id="rId3"/>
    <p:sldLayoutId id="2147484167" r:id="rId4"/>
    <p:sldLayoutId id="2147484168" r:id="rId5"/>
    <p:sldLayoutId id="2147484169" r:id="rId6"/>
    <p:sldLayoutId id="2147484170" r:id="rId7"/>
    <p:sldLayoutId id="2147484171" r:id="rId8"/>
    <p:sldLayoutId id="2147484172" r:id="rId9"/>
    <p:sldLayoutId id="2147484173" r:id="rId10"/>
    <p:sldLayoutId id="2147484174" r:id="rId11"/>
  </p:sldLayoutIdLst>
  <p:transition/>
  <p:txStyles>
    <p:titleStyle>
      <a:lvl1pPr algn="l" defTabSz="282575" rtl="0" eaLnBrk="0" fontAlgn="base" hangingPunct="0">
        <a:lnSpc>
          <a:spcPct val="92000"/>
        </a:lnSpc>
        <a:spcBef>
          <a:spcPct val="0"/>
        </a:spcBef>
        <a:spcAft>
          <a:spcPct val="0"/>
        </a:spcAft>
        <a:tabLst>
          <a:tab pos="282575" algn="l"/>
        </a:tabLst>
        <a:defRPr sz="2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defTabSz="282575" rtl="0" eaLnBrk="0" fontAlgn="base" hangingPunct="0">
        <a:lnSpc>
          <a:spcPct val="92000"/>
        </a:lnSpc>
        <a:spcBef>
          <a:spcPct val="0"/>
        </a:spcBef>
        <a:spcAft>
          <a:spcPct val="0"/>
        </a:spcAft>
        <a:tabLst>
          <a:tab pos="282575" algn="l"/>
        </a:tabLst>
        <a:defRPr sz="2400">
          <a:solidFill>
            <a:schemeClr val="tx1"/>
          </a:solidFill>
          <a:latin typeface="Arial" panose="020B0604020202020204" pitchFamily="34" charset="0"/>
          <a:ea typeface="ＭＳ Ｐゴシック" charset="0"/>
        </a:defRPr>
      </a:lvl2pPr>
      <a:lvl3pPr algn="l" defTabSz="282575" rtl="0" eaLnBrk="0" fontAlgn="base" hangingPunct="0">
        <a:lnSpc>
          <a:spcPct val="92000"/>
        </a:lnSpc>
        <a:spcBef>
          <a:spcPct val="0"/>
        </a:spcBef>
        <a:spcAft>
          <a:spcPct val="0"/>
        </a:spcAft>
        <a:tabLst>
          <a:tab pos="282575" algn="l"/>
        </a:tabLst>
        <a:defRPr sz="2400">
          <a:solidFill>
            <a:schemeClr val="tx1"/>
          </a:solidFill>
          <a:latin typeface="Arial" panose="020B0604020202020204" pitchFamily="34" charset="0"/>
          <a:ea typeface="ＭＳ Ｐゴシック" charset="0"/>
        </a:defRPr>
      </a:lvl3pPr>
      <a:lvl4pPr algn="l" defTabSz="282575" rtl="0" eaLnBrk="0" fontAlgn="base" hangingPunct="0">
        <a:lnSpc>
          <a:spcPct val="92000"/>
        </a:lnSpc>
        <a:spcBef>
          <a:spcPct val="0"/>
        </a:spcBef>
        <a:spcAft>
          <a:spcPct val="0"/>
        </a:spcAft>
        <a:tabLst>
          <a:tab pos="282575" algn="l"/>
        </a:tabLst>
        <a:defRPr sz="2400">
          <a:solidFill>
            <a:schemeClr val="tx1"/>
          </a:solidFill>
          <a:latin typeface="Arial" panose="020B0604020202020204" pitchFamily="34" charset="0"/>
          <a:ea typeface="ＭＳ Ｐゴシック" charset="0"/>
        </a:defRPr>
      </a:lvl4pPr>
      <a:lvl5pPr algn="l" defTabSz="282575" rtl="0" eaLnBrk="0" fontAlgn="base" hangingPunct="0">
        <a:lnSpc>
          <a:spcPct val="92000"/>
        </a:lnSpc>
        <a:spcBef>
          <a:spcPct val="0"/>
        </a:spcBef>
        <a:spcAft>
          <a:spcPct val="0"/>
        </a:spcAft>
        <a:tabLst>
          <a:tab pos="282575" algn="l"/>
        </a:tabLst>
        <a:defRPr sz="2400">
          <a:solidFill>
            <a:schemeClr val="tx1"/>
          </a:solidFill>
          <a:latin typeface="Arial" panose="020B0604020202020204" pitchFamily="34" charset="0"/>
          <a:ea typeface="ＭＳ Ｐゴシック" charset="0"/>
        </a:defRPr>
      </a:lvl5pPr>
      <a:lvl6pPr marL="457200" algn="l" defTabSz="282575" rtl="0" eaLnBrk="0" fontAlgn="base" hangingPunct="0">
        <a:lnSpc>
          <a:spcPct val="92000"/>
        </a:lnSpc>
        <a:spcBef>
          <a:spcPct val="0"/>
        </a:spcBef>
        <a:spcAft>
          <a:spcPct val="0"/>
        </a:spcAft>
        <a:tabLst>
          <a:tab pos="282575" algn="l"/>
        </a:tabLst>
        <a:defRPr sz="2400">
          <a:solidFill>
            <a:schemeClr val="tx1"/>
          </a:solidFill>
          <a:latin typeface="Arial" panose="020B0604020202020204" pitchFamily="34" charset="0"/>
        </a:defRPr>
      </a:lvl6pPr>
      <a:lvl7pPr marL="914400" algn="l" defTabSz="282575" rtl="0" eaLnBrk="0" fontAlgn="base" hangingPunct="0">
        <a:lnSpc>
          <a:spcPct val="92000"/>
        </a:lnSpc>
        <a:spcBef>
          <a:spcPct val="0"/>
        </a:spcBef>
        <a:spcAft>
          <a:spcPct val="0"/>
        </a:spcAft>
        <a:tabLst>
          <a:tab pos="282575" algn="l"/>
        </a:tabLst>
        <a:defRPr sz="2400">
          <a:solidFill>
            <a:schemeClr val="tx1"/>
          </a:solidFill>
          <a:latin typeface="Arial" panose="020B0604020202020204" pitchFamily="34" charset="0"/>
        </a:defRPr>
      </a:lvl7pPr>
      <a:lvl8pPr marL="1371600" algn="l" defTabSz="282575" rtl="0" eaLnBrk="0" fontAlgn="base" hangingPunct="0">
        <a:lnSpc>
          <a:spcPct val="92000"/>
        </a:lnSpc>
        <a:spcBef>
          <a:spcPct val="0"/>
        </a:spcBef>
        <a:spcAft>
          <a:spcPct val="0"/>
        </a:spcAft>
        <a:tabLst>
          <a:tab pos="282575" algn="l"/>
        </a:tabLst>
        <a:defRPr sz="2400">
          <a:solidFill>
            <a:schemeClr val="tx1"/>
          </a:solidFill>
          <a:latin typeface="Arial" panose="020B0604020202020204" pitchFamily="34" charset="0"/>
        </a:defRPr>
      </a:lvl8pPr>
      <a:lvl9pPr marL="1828800" algn="l" defTabSz="282575" rtl="0" eaLnBrk="0" fontAlgn="base" hangingPunct="0">
        <a:lnSpc>
          <a:spcPct val="92000"/>
        </a:lnSpc>
        <a:spcBef>
          <a:spcPct val="0"/>
        </a:spcBef>
        <a:spcAft>
          <a:spcPct val="0"/>
        </a:spcAft>
        <a:tabLst>
          <a:tab pos="282575" algn="l"/>
        </a:tabLst>
        <a:defRPr sz="2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algn="l" defTabSz="1425575" rtl="0" eaLnBrk="0" fontAlgn="base" hangingPunct="0">
        <a:lnSpc>
          <a:spcPct val="92000"/>
        </a:lnSpc>
        <a:spcBef>
          <a:spcPct val="25000"/>
        </a:spcBef>
        <a:spcAft>
          <a:spcPct val="0"/>
        </a:spcAft>
        <a:buClr>
          <a:schemeClr val="accent1"/>
        </a:buClr>
        <a:buSzPct val="80000"/>
        <a:buFont typeface="Wingdings" charset="0"/>
        <a:tabLst>
          <a:tab pos="2100263" algn="l"/>
          <a:tab pos="4191000" algn="l"/>
          <a:tab pos="6291263" algn="l"/>
        </a:tabLst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92100" indent="-279400" algn="l" defTabSz="1425575" rtl="0" eaLnBrk="0" fontAlgn="base" hangingPunct="0">
        <a:lnSpc>
          <a:spcPct val="92000"/>
        </a:lnSpc>
        <a:spcBef>
          <a:spcPct val="25000"/>
        </a:spcBef>
        <a:spcAft>
          <a:spcPct val="0"/>
        </a:spcAft>
        <a:buClr>
          <a:schemeClr val="accent1"/>
        </a:buClr>
        <a:buSzPct val="80000"/>
        <a:buFont typeface="Wingdings" charset="0"/>
        <a:buChar char="n"/>
        <a:tabLst>
          <a:tab pos="2100263" algn="l"/>
          <a:tab pos="4191000" algn="l"/>
          <a:tab pos="6291263" algn="l"/>
        </a:tabLst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63600" indent="-292100" algn="l" defTabSz="1425575" rtl="0" eaLnBrk="0" fontAlgn="base" hangingPunct="0">
        <a:lnSpc>
          <a:spcPct val="92000"/>
        </a:lnSpc>
        <a:spcBef>
          <a:spcPct val="25000"/>
        </a:spcBef>
        <a:spcAft>
          <a:spcPct val="0"/>
        </a:spcAft>
        <a:buClr>
          <a:schemeClr val="accent1"/>
        </a:buClr>
        <a:buSzPct val="80000"/>
        <a:buFont typeface="Wingdings" charset="0"/>
        <a:buChar char="n"/>
        <a:tabLst>
          <a:tab pos="2100263" algn="l"/>
          <a:tab pos="4191000" algn="l"/>
          <a:tab pos="6291263" algn="l"/>
        </a:tabLst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435100" indent="-292100" algn="l" defTabSz="1425575" rtl="0" eaLnBrk="0" fontAlgn="base" hangingPunct="0">
        <a:lnSpc>
          <a:spcPct val="92000"/>
        </a:lnSpc>
        <a:spcBef>
          <a:spcPct val="25000"/>
        </a:spcBef>
        <a:spcAft>
          <a:spcPct val="0"/>
        </a:spcAft>
        <a:buClr>
          <a:schemeClr val="accent1"/>
        </a:buClr>
        <a:buSzPct val="80000"/>
        <a:buFont typeface="Wingdings" charset="0"/>
        <a:buChar char="n"/>
        <a:tabLst>
          <a:tab pos="2100263" algn="l"/>
          <a:tab pos="4191000" algn="l"/>
          <a:tab pos="6291263" algn="l"/>
        </a:tabLst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06600" indent="-292100" algn="l" defTabSz="1425575" rtl="0" eaLnBrk="0" fontAlgn="base" hangingPunct="0">
        <a:lnSpc>
          <a:spcPct val="92000"/>
        </a:lnSpc>
        <a:spcBef>
          <a:spcPct val="25000"/>
        </a:spcBef>
        <a:spcAft>
          <a:spcPct val="0"/>
        </a:spcAft>
        <a:buClr>
          <a:schemeClr val="accent1"/>
        </a:buClr>
        <a:buSzPct val="80000"/>
        <a:buFont typeface="Wingdings" charset="0"/>
        <a:buChar char="n"/>
        <a:tabLst>
          <a:tab pos="2100263" algn="l"/>
          <a:tab pos="4191000" algn="l"/>
          <a:tab pos="6291263" algn="l"/>
        </a:tabLst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7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064500" cy="2016125"/>
          </a:xfrm>
          <a:noFill/>
        </p:spPr>
        <p:txBody>
          <a:bodyPr/>
          <a:lstStyle/>
          <a:p>
            <a:pPr algn="ctr">
              <a:lnSpc>
                <a:spcPct val="82000"/>
              </a:lnSpc>
            </a:pPr>
            <a:r>
              <a:rPr lang="de-DE" sz="4000" b="1" dirty="0">
                <a:solidFill>
                  <a:srgbClr val="0000FF"/>
                </a:solidFill>
                <a:latin typeface="Arial" charset="0"/>
              </a:rPr>
              <a:t>Informationen für die Eltern der Grundschülerinnen und -schüler über die weiterführenden Schulformen</a:t>
            </a:r>
          </a:p>
          <a:p>
            <a:pPr>
              <a:lnSpc>
                <a:spcPct val="82000"/>
              </a:lnSpc>
            </a:pPr>
            <a:endParaRPr lang="de-DE" sz="3600" dirty="0">
              <a:latin typeface="Arial" charset="0"/>
            </a:endParaRPr>
          </a:p>
          <a:p>
            <a:pPr>
              <a:lnSpc>
                <a:spcPct val="82000"/>
              </a:lnSpc>
            </a:pPr>
            <a:endParaRPr lang="de-DE" sz="3600" dirty="0">
              <a:latin typeface="Arial" charset="0"/>
            </a:endParaRPr>
          </a:p>
          <a:p>
            <a:pPr>
              <a:lnSpc>
                <a:spcPct val="82000"/>
              </a:lnSpc>
            </a:pPr>
            <a:endParaRPr lang="de-DE" sz="3200" dirty="0">
              <a:latin typeface="Arial" charset="0"/>
            </a:endParaRPr>
          </a:p>
          <a:p>
            <a:pPr>
              <a:lnSpc>
                <a:spcPct val="82000"/>
              </a:lnSpc>
            </a:pPr>
            <a:endParaRPr lang="de-DE" sz="3200" dirty="0">
              <a:latin typeface="Arial" charset="0"/>
            </a:endParaRPr>
          </a:p>
        </p:txBody>
      </p:sp>
      <p:sp>
        <p:nvSpPr>
          <p:cNvPr id="1687557" name="Rectangle 5"/>
          <p:cNvSpPr>
            <a:spLocks noChangeArrowheads="1"/>
          </p:cNvSpPr>
          <p:nvPr/>
        </p:nvSpPr>
        <p:spPr bwMode="auto">
          <a:xfrm>
            <a:off x="1042988" y="5732463"/>
            <a:ext cx="7273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 defTabSz="1425575">
              <a:lnSpc>
                <a:spcPct val="92000"/>
              </a:lnSpc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de-DE" b="1" dirty="0">
                <a:solidFill>
                  <a:srgbClr val="EF0000"/>
                </a:solidFill>
                <a:latin typeface="Arial" charset="0"/>
              </a:rPr>
              <a:t>Stand: 03/22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7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87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0"/>
                                        <p:tgtEl>
                                          <p:spTgt spid="168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7556" grpId="0" build="p"/>
      <p:bldP spid="16875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5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3225" y="1376363"/>
            <a:ext cx="2463800" cy="4549775"/>
          </a:xfrm>
          <a:gradFill>
            <a:gsLst>
              <a:gs pos="2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ct val="25000"/>
              </a:spcAft>
              <a:buFont typeface="Wingdings" panose="05000000000000000000" pitchFamily="2" charset="2"/>
              <a:buNone/>
              <a:defRPr/>
            </a:pPr>
            <a:endParaRPr lang="de-DE" altLang="de-DE" dirty="0">
              <a:ea typeface="+mn-ea"/>
            </a:endParaRPr>
          </a:p>
          <a:p>
            <a:pPr algn="ctr">
              <a:spcAft>
                <a:spcPct val="25000"/>
              </a:spcAft>
              <a:buFont typeface="Wingdings" panose="05000000000000000000" pitchFamily="2" charset="2"/>
              <a:buNone/>
              <a:defRPr/>
            </a:pPr>
            <a:endParaRPr lang="de-DE" altLang="de-DE" dirty="0">
              <a:ea typeface="+mn-ea"/>
            </a:endParaRPr>
          </a:p>
          <a:p>
            <a:pPr algn="ctr">
              <a:spcAft>
                <a:spcPct val="25000"/>
              </a:spcAft>
              <a:buFont typeface="Wingdings" panose="05000000000000000000" pitchFamily="2" charset="2"/>
              <a:buNone/>
              <a:defRPr/>
            </a:pPr>
            <a:endParaRPr lang="de-DE" altLang="de-DE" dirty="0">
              <a:ea typeface="+mn-ea"/>
            </a:endParaRPr>
          </a:p>
          <a:p>
            <a:pPr algn="ctr">
              <a:spcAft>
                <a:spcPct val="25000"/>
              </a:spcAft>
              <a:buFont typeface="Wingdings" panose="05000000000000000000" pitchFamily="2" charset="2"/>
              <a:buNone/>
              <a:defRPr/>
            </a:pPr>
            <a:r>
              <a:rPr lang="de-DE" altLang="de-DE" b="1" dirty="0">
                <a:ea typeface="+mn-ea"/>
              </a:rPr>
              <a:t>Grundschule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74663" y="280988"/>
            <a:ext cx="6689725" cy="784225"/>
          </a:xfrm>
        </p:spPr>
        <p:txBody>
          <a:bodyPr/>
          <a:lstStyle/>
          <a:p>
            <a:r>
              <a:rPr lang="de-DE" sz="2800" b="1">
                <a:latin typeface="Arial" charset="0"/>
              </a:rPr>
              <a:t>Aufbau der Schulformen in Hannover</a:t>
            </a:r>
          </a:p>
        </p:txBody>
      </p:sp>
      <p:sp>
        <p:nvSpPr>
          <p:cNvPr id="1645577" name="Rectangle 9"/>
          <p:cNvSpPr>
            <a:spLocks noChangeArrowheads="1"/>
          </p:cNvSpPr>
          <p:nvPr/>
        </p:nvSpPr>
        <p:spPr bwMode="auto">
          <a:xfrm>
            <a:off x="3578225" y="1371600"/>
            <a:ext cx="2362200" cy="609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92100" indent="-2794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6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51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066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38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210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782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54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25000"/>
              </a:spcAft>
              <a:defRPr/>
            </a:pPr>
            <a:r>
              <a:rPr lang="de-DE" altLang="de-DE" b="1" dirty="0">
                <a:ea typeface="+mn-ea"/>
              </a:rPr>
              <a:t>Oberschule</a:t>
            </a:r>
          </a:p>
          <a:p>
            <a:pPr>
              <a:spcAft>
                <a:spcPct val="25000"/>
              </a:spcAft>
              <a:defRPr/>
            </a:pPr>
            <a:endParaRPr lang="de-DE" altLang="de-DE" dirty="0">
              <a:ea typeface="+mn-ea"/>
            </a:endParaRPr>
          </a:p>
        </p:txBody>
      </p:sp>
      <p:sp>
        <p:nvSpPr>
          <p:cNvPr id="1645578" name="Rectangle 10"/>
          <p:cNvSpPr>
            <a:spLocks noChangeArrowheads="1"/>
          </p:cNvSpPr>
          <p:nvPr/>
        </p:nvSpPr>
        <p:spPr bwMode="auto">
          <a:xfrm>
            <a:off x="3578225" y="2600325"/>
            <a:ext cx="2362200" cy="609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92100" indent="-2794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6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51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066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38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210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782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54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25000"/>
              </a:spcAft>
              <a:defRPr/>
            </a:pPr>
            <a:r>
              <a:rPr lang="de-DE" altLang="de-DE" b="1" dirty="0">
                <a:ea typeface="+mn-ea"/>
              </a:rPr>
              <a:t>Realschule</a:t>
            </a:r>
          </a:p>
          <a:p>
            <a:pPr>
              <a:spcAft>
                <a:spcPct val="25000"/>
              </a:spcAft>
              <a:defRPr/>
            </a:pPr>
            <a:endParaRPr lang="de-DE" altLang="de-DE" dirty="0">
              <a:ea typeface="+mn-ea"/>
            </a:endParaRPr>
          </a:p>
        </p:txBody>
      </p:sp>
      <p:sp>
        <p:nvSpPr>
          <p:cNvPr id="1645579" name="Rectangle 11"/>
          <p:cNvSpPr>
            <a:spLocks noChangeArrowheads="1"/>
          </p:cNvSpPr>
          <p:nvPr/>
        </p:nvSpPr>
        <p:spPr bwMode="auto">
          <a:xfrm>
            <a:off x="3578225" y="3908425"/>
            <a:ext cx="2382838" cy="5397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92100" indent="-2794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6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51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066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38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210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782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54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25000"/>
              </a:spcAft>
              <a:defRPr/>
            </a:pPr>
            <a:r>
              <a:rPr lang="de-DE" altLang="de-DE" b="1" dirty="0">
                <a:ea typeface="+mn-ea"/>
              </a:rPr>
              <a:t>Gymnasium</a:t>
            </a:r>
          </a:p>
          <a:p>
            <a:pPr>
              <a:spcAft>
                <a:spcPct val="25000"/>
              </a:spcAft>
              <a:defRPr/>
            </a:pPr>
            <a:endParaRPr lang="de-DE" altLang="de-DE" dirty="0">
              <a:ea typeface="+mn-ea"/>
            </a:endParaRPr>
          </a:p>
        </p:txBody>
      </p:sp>
      <p:sp>
        <p:nvSpPr>
          <p:cNvPr id="1645580" name="Rectangle 12"/>
          <p:cNvSpPr>
            <a:spLocks noChangeArrowheads="1"/>
          </p:cNvSpPr>
          <p:nvPr/>
        </p:nvSpPr>
        <p:spPr bwMode="auto">
          <a:xfrm>
            <a:off x="3589338" y="5065713"/>
            <a:ext cx="2362200" cy="5619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92100" indent="-2794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6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51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066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38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210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782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54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25000"/>
              </a:spcAft>
              <a:defRPr/>
            </a:pPr>
            <a:r>
              <a:rPr lang="de-DE" altLang="de-DE" b="1" dirty="0">
                <a:ea typeface="+mn-ea"/>
              </a:rPr>
              <a:t>IGS</a:t>
            </a:r>
          </a:p>
          <a:p>
            <a:pPr>
              <a:spcAft>
                <a:spcPct val="25000"/>
              </a:spcAft>
              <a:defRPr/>
            </a:pPr>
            <a:endParaRPr lang="de-DE" altLang="de-DE" dirty="0">
              <a:ea typeface="+mn-ea"/>
            </a:endParaRPr>
          </a:p>
        </p:txBody>
      </p:sp>
      <p:sp>
        <p:nvSpPr>
          <p:cNvPr id="1645581" name="Rectangle 13"/>
          <p:cNvSpPr>
            <a:spLocks noChangeArrowheads="1"/>
          </p:cNvSpPr>
          <p:nvPr/>
        </p:nvSpPr>
        <p:spPr bwMode="auto">
          <a:xfrm>
            <a:off x="6673850" y="1371600"/>
            <a:ext cx="2057400" cy="4572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92100" indent="-2794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6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51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0660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38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210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782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540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25000"/>
              </a:spcAft>
              <a:defRPr/>
            </a:pPr>
            <a:endParaRPr lang="de-DE" altLang="de-DE" dirty="0">
              <a:ea typeface="+mn-ea"/>
            </a:endParaRPr>
          </a:p>
          <a:p>
            <a:pPr algn="ctr">
              <a:spcAft>
                <a:spcPct val="25000"/>
              </a:spcAft>
              <a:defRPr/>
            </a:pPr>
            <a:endParaRPr lang="de-DE" altLang="de-DE" dirty="0">
              <a:ea typeface="+mn-ea"/>
            </a:endParaRPr>
          </a:p>
          <a:p>
            <a:pPr algn="ctr">
              <a:spcAft>
                <a:spcPct val="25000"/>
              </a:spcAft>
              <a:defRPr/>
            </a:pPr>
            <a:endParaRPr lang="de-DE" altLang="de-DE" sz="1600" dirty="0">
              <a:ea typeface="+mn-ea"/>
            </a:endParaRPr>
          </a:p>
          <a:p>
            <a:pPr algn="ctr">
              <a:spcAft>
                <a:spcPct val="25000"/>
              </a:spcAft>
              <a:defRPr/>
            </a:pPr>
            <a:r>
              <a:rPr lang="de-DE" altLang="de-DE" b="1" dirty="0">
                <a:ea typeface="+mn-ea"/>
              </a:rPr>
              <a:t>Berufs-</a:t>
            </a:r>
          </a:p>
          <a:p>
            <a:pPr algn="ctr">
              <a:spcAft>
                <a:spcPct val="25000"/>
              </a:spcAft>
              <a:defRPr/>
            </a:pPr>
            <a:r>
              <a:rPr lang="de-DE" altLang="de-DE" b="1" dirty="0">
                <a:ea typeface="+mn-ea"/>
              </a:rPr>
              <a:t>bildendes</a:t>
            </a:r>
          </a:p>
          <a:p>
            <a:pPr algn="ctr">
              <a:spcAft>
                <a:spcPct val="25000"/>
              </a:spcAft>
              <a:defRPr/>
            </a:pPr>
            <a:r>
              <a:rPr lang="de-DE" altLang="de-DE" b="1" dirty="0">
                <a:ea typeface="+mn-ea"/>
              </a:rPr>
              <a:t>Schulwesen</a:t>
            </a:r>
          </a:p>
          <a:p>
            <a:pPr>
              <a:spcAft>
                <a:spcPct val="25000"/>
              </a:spcAft>
              <a:defRPr/>
            </a:pPr>
            <a:endParaRPr lang="de-DE" altLang="de-DE" dirty="0">
              <a:ea typeface="+mn-ea"/>
            </a:endParaRPr>
          </a:p>
        </p:txBody>
      </p:sp>
      <p:sp>
        <p:nvSpPr>
          <p:cNvPr id="15369" name="AutoShape 15"/>
          <p:cNvSpPr>
            <a:spLocks noChangeArrowheads="1"/>
          </p:cNvSpPr>
          <p:nvPr/>
        </p:nvSpPr>
        <p:spPr bwMode="auto">
          <a:xfrm>
            <a:off x="4572000" y="3962400"/>
            <a:ext cx="485775" cy="990600"/>
          </a:xfrm>
          <a:prstGeom prst="upDownArrow">
            <a:avLst>
              <a:gd name="adj1" fmla="val 50000"/>
              <a:gd name="adj2" fmla="val 4078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15370" name="AutoShape 17"/>
          <p:cNvSpPr>
            <a:spLocks noChangeArrowheads="1"/>
          </p:cNvSpPr>
          <p:nvPr/>
        </p:nvSpPr>
        <p:spPr bwMode="auto">
          <a:xfrm>
            <a:off x="4724400" y="2895600"/>
            <a:ext cx="485775" cy="381000"/>
          </a:xfrm>
          <a:prstGeom prst="upDownArrow">
            <a:avLst>
              <a:gd name="adj1" fmla="val 50000"/>
              <a:gd name="adj2" fmla="val 2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15371" name="AutoShape 26"/>
          <p:cNvSpPr>
            <a:spLocks noChangeArrowheads="1"/>
          </p:cNvSpPr>
          <p:nvPr/>
        </p:nvSpPr>
        <p:spPr bwMode="auto">
          <a:xfrm>
            <a:off x="4800600" y="2209800"/>
            <a:ext cx="76200" cy="76200"/>
          </a:xfrm>
          <a:prstGeom prst="upDownArrow">
            <a:avLst>
              <a:gd name="adj1" fmla="val 50000"/>
              <a:gd name="adj2" fmla="val 2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1645595" name="AutoShape 27"/>
          <p:cNvSpPr>
            <a:spLocks noChangeArrowheads="1"/>
          </p:cNvSpPr>
          <p:nvPr/>
        </p:nvSpPr>
        <p:spPr bwMode="auto">
          <a:xfrm>
            <a:off x="4495800" y="1995488"/>
            <a:ext cx="457200" cy="609600"/>
          </a:xfrm>
          <a:prstGeom prst="upDownArrow">
            <a:avLst>
              <a:gd name="adj1" fmla="val 45315"/>
              <a:gd name="adj2" fmla="val 38889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>
              <a:ea typeface="+mn-ea"/>
            </a:endParaRPr>
          </a:p>
        </p:txBody>
      </p:sp>
      <p:sp>
        <p:nvSpPr>
          <p:cNvPr id="1645596" name="AutoShape 28"/>
          <p:cNvSpPr>
            <a:spLocks noChangeArrowheads="1"/>
          </p:cNvSpPr>
          <p:nvPr/>
        </p:nvSpPr>
        <p:spPr bwMode="auto">
          <a:xfrm>
            <a:off x="4514850" y="3225800"/>
            <a:ext cx="457200" cy="685800"/>
          </a:xfrm>
          <a:prstGeom prst="upDownArrow">
            <a:avLst>
              <a:gd name="adj1" fmla="val 45315"/>
              <a:gd name="adj2" fmla="val 4375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>
              <a:ea typeface="+mn-ea"/>
            </a:endParaRPr>
          </a:p>
        </p:txBody>
      </p:sp>
      <p:sp>
        <p:nvSpPr>
          <p:cNvPr id="1645597" name="AutoShape 29"/>
          <p:cNvSpPr>
            <a:spLocks noChangeArrowheads="1"/>
          </p:cNvSpPr>
          <p:nvPr/>
        </p:nvSpPr>
        <p:spPr bwMode="auto">
          <a:xfrm>
            <a:off x="4524375" y="4467225"/>
            <a:ext cx="457200" cy="609600"/>
          </a:xfrm>
          <a:prstGeom prst="upDownArrow">
            <a:avLst>
              <a:gd name="adj1" fmla="val 45315"/>
              <a:gd name="adj2" fmla="val 38889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>
              <a:ea typeface="+mn-ea"/>
            </a:endParaRPr>
          </a:p>
        </p:txBody>
      </p:sp>
      <p:sp>
        <p:nvSpPr>
          <p:cNvPr id="15375" name="AutoShape 31"/>
          <p:cNvSpPr>
            <a:spLocks noChangeArrowheads="1"/>
          </p:cNvSpPr>
          <p:nvPr/>
        </p:nvSpPr>
        <p:spPr bwMode="auto">
          <a:xfrm>
            <a:off x="2743200" y="26670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15376" name="AutoShape 39"/>
          <p:cNvSpPr>
            <a:spLocks/>
          </p:cNvSpPr>
          <p:nvPr/>
        </p:nvSpPr>
        <p:spPr bwMode="auto">
          <a:xfrm>
            <a:off x="2971800" y="4572000"/>
            <a:ext cx="76200" cy="7620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15377" name="AutoShape 41"/>
          <p:cNvSpPr>
            <a:spLocks noChangeArrowheads="1"/>
          </p:cNvSpPr>
          <p:nvPr/>
        </p:nvSpPr>
        <p:spPr bwMode="auto">
          <a:xfrm>
            <a:off x="3048000" y="2057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1645610" name="AutoShape 42"/>
          <p:cNvSpPr>
            <a:spLocks noChangeArrowheads="1"/>
          </p:cNvSpPr>
          <p:nvPr/>
        </p:nvSpPr>
        <p:spPr bwMode="auto">
          <a:xfrm>
            <a:off x="2667000" y="1433513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>
              <a:ea typeface="+mn-ea"/>
            </a:endParaRPr>
          </a:p>
        </p:txBody>
      </p:sp>
      <p:sp>
        <p:nvSpPr>
          <p:cNvPr id="1645611" name="AutoShape 43"/>
          <p:cNvSpPr>
            <a:spLocks noChangeArrowheads="1"/>
          </p:cNvSpPr>
          <p:nvPr/>
        </p:nvSpPr>
        <p:spPr bwMode="auto">
          <a:xfrm>
            <a:off x="2667000" y="26670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>
              <a:ea typeface="+mn-ea"/>
            </a:endParaRPr>
          </a:p>
        </p:txBody>
      </p:sp>
      <p:sp>
        <p:nvSpPr>
          <p:cNvPr id="1645612" name="AutoShape 44"/>
          <p:cNvSpPr>
            <a:spLocks noChangeArrowheads="1"/>
          </p:cNvSpPr>
          <p:nvPr/>
        </p:nvSpPr>
        <p:spPr bwMode="auto">
          <a:xfrm>
            <a:off x="2667000" y="3911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>
              <a:ea typeface="+mn-ea"/>
            </a:endParaRPr>
          </a:p>
        </p:txBody>
      </p:sp>
      <p:sp>
        <p:nvSpPr>
          <p:cNvPr id="26" name="AutoShape 44"/>
          <p:cNvSpPr>
            <a:spLocks noChangeArrowheads="1"/>
          </p:cNvSpPr>
          <p:nvPr/>
        </p:nvSpPr>
        <p:spPr bwMode="auto">
          <a:xfrm>
            <a:off x="5786438" y="146685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>
              <a:ea typeface="+mn-ea"/>
            </a:endParaRPr>
          </a:p>
        </p:txBody>
      </p:sp>
      <p:sp>
        <p:nvSpPr>
          <p:cNvPr id="27" name="AutoShape 44"/>
          <p:cNvSpPr>
            <a:spLocks noChangeArrowheads="1"/>
          </p:cNvSpPr>
          <p:nvPr/>
        </p:nvSpPr>
        <p:spPr bwMode="auto">
          <a:xfrm>
            <a:off x="2667000" y="50800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>
              <a:ea typeface="+mn-ea"/>
            </a:endParaRPr>
          </a:p>
        </p:txBody>
      </p:sp>
      <p:sp>
        <p:nvSpPr>
          <p:cNvPr id="28" name="AutoShape 44"/>
          <p:cNvSpPr>
            <a:spLocks noChangeArrowheads="1"/>
          </p:cNvSpPr>
          <p:nvPr/>
        </p:nvSpPr>
        <p:spPr bwMode="auto">
          <a:xfrm>
            <a:off x="5822950" y="5111750"/>
            <a:ext cx="922338" cy="469900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>
              <a:ea typeface="+mn-ea"/>
            </a:endParaRPr>
          </a:p>
        </p:txBody>
      </p:sp>
      <p:sp>
        <p:nvSpPr>
          <p:cNvPr id="29" name="AutoShape 44"/>
          <p:cNvSpPr>
            <a:spLocks noChangeArrowheads="1"/>
          </p:cNvSpPr>
          <p:nvPr/>
        </p:nvSpPr>
        <p:spPr bwMode="auto">
          <a:xfrm>
            <a:off x="5786438" y="2662238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>
              <a:ea typeface="+mn-ea"/>
            </a:endParaRPr>
          </a:p>
        </p:txBody>
      </p:sp>
      <p:sp>
        <p:nvSpPr>
          <p:cNvPr id="30" name="AutoShape 44"/>
          <p:cNvSpPr>
            <a:spLocks noChangeArrowheads="1"/>
          </p:cNvSpPr>
          <p:nvPr/>
        </p:nvSpPr>
        <p:spPr bwMode="auto">
          <a:xfrm>
            <a:off x="5768975" y="3935413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55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45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4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4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4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4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4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4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4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4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4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4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0"/>
                                        <p:tgtEl>
                                          <p:spTgt spid="164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5570" grpId="0" build="p" animBg="1"/>
      <p:bldP spid="1645577" grpId="0" animBg="1"/>
      <p:bldP spid="1645578" grpId="0" animBg="1"/>
      <p:bldP spid="1645579" grpId="0" animBg="1"/>
      <p:bldP spid="1645580" grpId="0" animBg="1"/>
      <p:bldP spid="1645581" grpId="0" animBg="1"/>
      <p:bldP spid="1645595" grpId="0" animBg="1"/>
      <p:bldP spid="1645596" grpId="0" animBg="1"/>
      <p:bldP spid="1645597" grpId="0" animBg="1"/>
      <p:bldP spid="1645610" grpId="0" animBg="1"/>
      <p:bldP spid="1645611" grpId="0" animBg="1"/>
      <p:bldP spid="1645612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4350" y="1341438"/>
            <a:ext cx="8153400" cy="762000"/>
          </a:xfrm>
          <a:solidFill>
            <a:srgbClr val="FFFF99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ct val="25000"/>
              </a:spcAft>
            </a:pPr>
            <a:endParaRPr lang="de-DE" sz="400">
              <a:latin typeface="Arial" charset="0"/>
            </a:endParaRPr>
          </a:p>
          <a:p>
            <a:pPr algn="ctr">
              <a:spcAft>
                <a:spcPct val="25000"/>
              </a:spcAft>
            </a:pPr>
            <a:r>
              <a:rPr lang="de-DE" sz="2600" b="1">
                <a:latin typeface="Arial" charset="0"/>
              </a:rPr>
              <a:t>Das Gymnasium umfasst die Jahrgänge 5-13</a:t>
            </a:r>
          </a:p>
          <a:p>
            <a:pPr>
              <a:spcAft>
                <a:spcPct val="25000"/>
              </a:spcAft>
            </a:pPr>
            <a:endParaRPr lang="de-DE" sz="2600">
              <a:latin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6438900" cy="784225"/>
          </a:xfrm>
        </p:spPr>
        <p:txBody>
          <a:bodyPr/>
          <a:lstStyle/>
          <a:p>
            <a:r>
              <a:rPr lang="de-DE" b="1">
                <a:latin typeface="Arial" charset="0"/>
              </a:rPr>
              <a:t> </a:t>
            </a:r>
            <a:r>
              <a:rPr lang="de-DE" sz="2800" b="1">
                <a:latin typeface="Arial" charset="0"/>
              </a:rPr>
              <a:t>Gymnasium</a:t>
            </a:r>
          </a:p>
        </p:txBody>
      </p:sp>
      <p:sp>
        <p:nvSpPr>
          <p:cNvPr id="1646596" name="Rectangle 4"/>
          <p:cNvSpPr>
            <a:spLocks noChangeArrowheads="1"/>
          </p:cNvSpPr>
          <p:nvPr/>
        </p:nvSpPr>
        <p:spPr bwMode="auto">
          <a:xfrm>
            <a:off x="506413" y="4437063"/>
            <a:ext cx="8153400" cy="1511300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algn="ctr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600" b="1">
                <a:latin typeface="Arial" charset="0"/>
              </a:rPr>
              <a:t>Jahrgänge 11-13: Sekundarstufe II</a:t>
            </a:r>
          </a:p>
          <a:p>
            <a:pPr marL="285750" indent="-285750" algn="ctr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200">
                <a:latin typeface="Arial" charset="0"/>
              </a:rPr>
              <a:t>Ende Jahrgang 13  =&gt; Erwerb des Abiturs  =&gt;  allgemeine Hochschulreife =&gt; Studium, berufsbezogene Bildungsgänge</a:t>
            </a:r>
          </a:p>
        </p:txBody>
      </p:sp>
      <p:sp>
        <p:nvSpPr>
          <p:cNvPr id="1646599" name="Rectangle 7"/>
          <p:cNvSpPr>
            <a:spLocks noChangeArrowheads="1"/>
          </p:cNvSpPr>
          <p:nvPr/>
        </p:nvSpPr>
        <p:spPr bwMode="auto">
          <a:xfrm>
            <a:off x="506413" y="2441575"/>
            <a:ext cx="8153400" cy="1638300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algn="ctr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600" b="1">
                <a:latin typeface="Arial" charset="0"/>
              </a:rPr>
              <a:t>Jahrgänge 5-10: Sekundarstufe I </a:t>
            </a:r>
          </a:p>
          <a:p>
            <a:pPr marL="285750" indent="-285750" algn="ctr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200">
                <a:latin typeface="Arial" charset="0"/>
              </a:rPr>
              <a:t>Ende Jahrgang 10 mit Versetzung in Jahrgang 11  =&gt;  Erwerb des erweiterten Sekundarabschlusses I  =&gt;  Berechtigung zum Besuch der Sekundarstufe II, keine Abschlussprüfung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65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46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4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4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6594" grpId="0" build="p" animBg="1"/>
      <p:bldP spid="1646596" grpId="0" animBg="1"/>
      <p:bldP spid="16465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81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539750" y="2047875"/>
            <a:ext cx="2378075" cy="4130675"/>
          </a:xfrm>
          <a:solidFill>
            <a:schemeClr val="bg1">
              <a:lumMod val="85000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2000"/>
              </a:lnSpc>
              <a:spcAft>
                <a:spcPct val="25000"/>
              </a:spcAft>
              <a:buFont typeface="Wingdings" panose="05000000000000000000" pitchFamily="2" charset="2"/>
              <a:buChar char="n"/>
              <a:defRPr/>
            </a:pPr>
            <a:r>
              <a:rPr lang="de-DE" altLang="de-DE" sz="2000" b="1" dirty="0">
                <a:ea typeface="+mn-ea"/>
              </a:rPr>
              <a:t> </a:t>
            </a:r>
            <a:r>
              <a:rPr lang="de-DE" altLang="de-DE" sz="2000" dirty="0">
                <a:ea typeface="+mn-ea"/>
              </a:rPr>
              <a:t>Deutsch</a:t>
            </a:r>
          </a:p>
          <a:p>
            <a:pPr>
              <a:lnSpc>
                <a:spcPct val="82000"/>
              </a:lnSpc>
              <a:spcAft>
                <a:spcPct val="25000"/>
              </a:spcAft>
              <a:buFont typeface="Wingdings" panose="05000000000000000000" pitchFamily="2" charset="2"/>
              <a:buChar char="n"/>
              <a:defRPr/>
            </a:pPr>
            <a:r>
              <a:rPr lang="de-DE" altLang="de-DE" sz="2000" dirty="0">
                <a:ea typeface="+mn-ea"/>
              </a:rPr>
              <a:t> 1. Fremdsprache</a:t>
            </a:r>
          </a:p>
          <a:p>
            <a:pPr>
              <a:lnSpc>
                <a:spcPct val="82000"/>
              </a:lnSpc>
              <a:spcAft>
                <a:spcPct val="25000"/>
              </a:spcAft>
              <a:buFont typeface="Wingdings" panose="05000000000000000000" pitchFamily="2" charset="2"/>
              <a:buChar char="n"/>
              <a:defRPr/>
            </a:pPr>
            <a:r>
              <a:rPr lang="de-DE" altLang="de-DE" sz="2000" dirty="0">
                <a:ea typeface="+mn-ea"/>
              </a:rPr>
              <a:t> 2. FS (ab Jg. 6)</a:t>
            </a:r>
          </a:p>
          <a:p>
            <a:pPr>
              <a:lnSpc>
                <a:spcPct val="82000"/>
              </a:lnSpc>
              <a:spcAft>
                <a:spcPct val="25000"/>
              </a:spcAft>
              <a:buFont typeface="Wingdings" panose="05000000000000000000" pitchFamily="2" charset="2"/>
              <a:buChar char="n"/>
              <a:defRPr/>
            </a:pPr>
            <a:r>
              <a:rPr lang="de-DE" altLang="de-DE" sz="2000" dirty="0">
                <a:ea typeface="+mn-ea"/>
              </a:rPr>
              <a:t> Musik</a:t>
            </a:r>
          </a:p>
          <a:p>
            <a:pPr>
              <a:lnSpc>
                <a:spcPct val="82000"/>
              </a:lnSpc>
              <a:spcAft>
                <a:spcPct val="25000"/>
              </a:spcAft>
              <a:buFont typeface="Wingdings" panose="05000000000000000000" pitchFamily="2" charset="2"/>
              <a:buChar char="n"/>
              <a:defRPr/>
            </a:pPr>
            <a:r>
              <a:rPr lang="de-DE" altLang="de-DE" sz="2000" dirty="0">
                <a:ea typeface="+mn-ea"/>
              </a:rPr>
              <a:t> Kunst</a:t>
            </a:r>
          </a:p>
          <a:p>
            <a:pPr>
              <a:lnSpc>
                <a:spcPct val="82000"/>
              </a:lnSpc>
              <a:spcAft>
                <a:spcPct val="25000"/>
              </a:spcAft>
              <a:buFont typeface="Wingdings" panose="05000000000000000000" pitchFamily="2" charset="2"/>
              <a:buNone/>
              <a:defRPr/>
            </a:pPr>
            <a:endParaRPr lang="de-DE" altLang="de-DE" sz="1200" dirty="0">
              <a:ea typeface="+mn-ea"/>
            </a:endParaRPr>
          </a:p>
          <a:p>
            <a:pPr>
              <a:lnSpc>
                <a:spcPct val="82000"/>
              </a:lnSpc>
              <a:spcAft>
                <a:spcPct val="25000"/>
              </a:spcAft>
              <a:buFont typeface="Wingdings" panose="05000000000000000000" pitchFamily="2" charset="2"/>
              <a:buChar char="n"/>
              <a:defRPr/>
            </a:pPr>
            <a:r>
              <a:rPr lang="de-DE" altLang="de-DE" sz="2000" dirty="0">
                <a:ea typeface="+mn-ea"/>
              </a:rPr>
              <a:t> Geschichte</a:t>
            </a:r>
          </a:p>
          <a:p>
            <a:pPr>
              <a:lnSpc>
                <a:spcPct val="82000"/>
              </a:lnSpc>
              <a:spcAft>
                <a:spcPct val="25000"/>
              </a:spcAft>
              <a:buFont typeface="Wingdings" panose="05000000000000000000" pitchFamily="2" charset="2"/>
              <a:buChar char="n"/>
              <a:defRPr/>
            </a:pPr>
            <a:r>
              <a:rPr lang="de-DE" altLang="de-DE" sz="2000" dirty="0">
                <a:ea typeface="+mn-ea"/>
              </a:rPr>
              <a:t> Erdkunde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n"/>
              <a:defRPr/>
            </a:pPr>
            <a:r>
              <a:rPr lang="de-DE" altLang="de-DE" sz="2000" dirty="0">
                <a:ea typeface="+mn-ea"/>
              </a:rPr>
              <a:t> Politik und Wirt-    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de-DE" altLang="de-DE" sz="2000" dirty="0">
                <a:ea typeface="+mn-ea"/>
              </a:rPr>
              <a:t>   </a:t>
            </a:r>
            <a:r>
              <a:rPr lang="de-DE" altLang="de-DE" sz="2000" dirty="0" err="1">
                <a:ea typeface="+mn-ea"/>
              </a:rPr>
              <a:t>schaft</a:t>
            </a:r>
            <a:r>
              <a:rPr lang="de-DE" altLang="de-DE" sz="2000" dirty="0">
                <a:ea typeface="+mn-ea"/>
              </a:rPr>
              <a:t> (ab Jg. 8)             </a:t>
            </a:r>
          </a:p>
          <a:p>
            <a:pPr>
              <a:lnSpc>
                <a:spcPct val="82000"/>
              </a:lnSpc>
              <a:spcAft>
                <a:spcPct val="25000"/>
              </a:spcAft>
              <a:buFont typeface="Wingdings" panose="05000000000000000000" pitchFamily="2" charset="2"/>
              <a:buChar char="n"/>
              <a:defRPr/>
            </a:pPr>
            <a:r>
              <a:rPr lang="de-DE" altLang="de-DE" sz="2000" dirty="0">
                <a:ea typeface="+mn-ea"/>
              </a:rPr>
              <a:t> Rel./</a:t>
            </a:r>
            <a:r>
              <a:rPr lang="de-DE" altLang="de-DE" sz="2000" dirty="0" err="1">
                <a:ea typeface="+mn-ea"/>
              </a:rPr>
              <a:t>WuN</a:t>
            </a:r>
            <a:endParaRPr lang="de-DE" altLang="de-DE" sz="2000" dirty="0">
              <a:ea typeface="+mn-ea"/>
            </a:endParaRP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title"/>
          </p:nvPr>
        </p:nvSpPr>
        <p:spPr>
          <a:xfrm>
            <a:off x="474663" y="280988"/>
            <a:ext cx="6438900" cy="784225"/>
          </a:xfrm>
        </p:spPr>
        <p:txBody>
          <a:bodyPr/>
          <a:lstStyle/>
          <a:p>
            <a:r>
              <a:rPr lang="de-DE" sz="2800" b="1">
                <a:latin typeface="Arial" charset="0"/>
              </a:rPr>
              <a:t>Unterricht: Stundentafeln 1 und 2</a:t>
            </a:r>
          </a:p>
        </p:txBody>
      </p:sp>
      <p:sp>
        <p:nvSpPr>
          <p:cNvPr id="1655812" name="Rectangle 1028"/>
          <p:cNvSpPr>
            <a:spLocks noChangeArrowheads="1"/>
          </p:cNvSpPr>
          <p:nvPr/>
        </p:nvSpPr>
        <p:spPr bwMode="auto">
          <a:xfrm>
            <a:off x="3144838" y="2051050"/>
            <a:ext cx="2154237" cy="41275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 dirty="0">
                <a:latin typeface="Arial" charset="0"/>
              </a:rPr>
              <a:t>Mathematik</a:t>
            </a: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 dirty="0">
                <a:latin typeface="Arial" charset="0"/>
              </a:rPr>
              <a:t>Biologie</a:t>
            </a: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 dirty="0">
                <a:latin typeface="Arial" charset="0"/>
              </a:rPr>
              <a:t>Chemie</a:t>
            </a: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 dirty="0">
                <a:latin typeface="Arial" charset="0"/>
              </a:rPr>
              <a:t>Physik</a:t>
            </a: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endParaRPr lang="de-DE" sz="2200" dirty="0">
              <a:latin typeface="Arial" charset="0"/>
            </a:endParaRP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 dirty="0">
                <a:latin typeface="Arial" charset="0"/>
              </a:rPr>
              <a:t>Sport</a:t>
            </a: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endParaRPr lang="de-DE" sz="1500" dirty="0">
              <a:latin typeface="Arial" charset="0"/>
            </a:endParaRP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 dirty="0">
                <a:latin typeface="Arial" charset="0"/>
              </a:rPr>
              <a:t>Verfügungs-stunde (in Jg. 5 und 6)</a:t>
            </a: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endParaRPr lang="de-DE" sz="2000" dirty="0">
              <a:latin typeface="Arial" charset="0"/>
            </a:endParaRP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endParaRPr lang="de-DE" sz="2000" b="1" dirty="0">
              <a:latin typeface="Arial" charset="0"/>
            </a:endParaRPr>
          </a:p>
        </p:txBody>
      </p:sp>
      <p:sp>
        <p:nvSpPr>
          <p:cNvPr id="1655814" name="Rectangle 1030"/>
          <p:cNvSpPr>
            <a:spLocks noChangeArrowheads="1"/>
          </p:cNvSpPr>
          <p:nvPr/>
        </p:nvSpPr>
        <p:spPr bwMode="auto">
          <a:xfrm>
            <a:off x="539750" y="1362075"/>
            <a:ext cx="4748213" cy="515938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indent="-28575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794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208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34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06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78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750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22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defRPr/>
            </a:pPr>
            <a:r>
              <a:rPr lang="de-DE" altLang="de-DE" sz="2000" b="1" dirty="0">
                <a:ea typeface="+mn-ea"/>
              </a:rPr>
              <a:t>Pflichtunterricht (in 1 + 2)</a:t>
            </a:r>
          </a:p>
          <a:p>
            <a:pPr algn="ctr">
              <a:lnSpc>
                <a:spcPct val="100000"/>
              </a:lnSpc>
              <a:spcAft>
                <a:spcPct val="25000"/>
              </a:spcAft>
              <a:defRPr/>
            </a:pPr>
            <a:endParaRPr lang="de-DE" altLang="de-DE" sz="2000" b="1" dirty="0">
              <a:ea typeface="+mn-ea"/>
            </a:endParaRPr>
          </a:p>
        </p:txBody>
      </p:sp>
      <p:sp>
        <p:nvSpPr>
          <p:cNvPr id="1655816" name="Rectangle 1032"/>
          <p:cNvSpPr>
            <a:spLocks noChangeArrowheads="1"/>
          </p:cNvSpPr>
          <p:nvPr/>
        </p:nvSpPr>
        <p:spPr bwMode="auto">
          <a:xfrm>
            <a:off x="5508625" y="1362075"/>
            <a:ext cx="3241675" cy="515938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marL="285750" indent="-28575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794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208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34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06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78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750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22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de-DE" altLang="de-DE" sz="2000" b="1" dirty="0">
                <a:ea typeface="+mn-ea"/>
              </a:rPr>
              <a:t>Wahlunterricht (in 1 + 2)</a:t>
            </a:r>
            <a:r>
              <a:rPr lang="de-DE" altLang="de-DE" dirty="0">
                <a:ea typeface="+mn-ea"/>
              </a:rPr>
              <a:t> </a:t>
            </a:r>
          </a:p>
        </p:txBody>
      </p:sp>
      <p:sp>
        <p:nvSpPr>
          <p:cNvPr id="1655817" name="Rectangle 1033"/>
          <p:cNvSpPr>
            <a:spLocks noChangeArrowheads="1"/>
          </p:cNvSpPr>
          <p:nvPr/>
        </p:nvSpPr>
        <p:spPr bwMode="auto">
          <a:xfrm>
            <a:off x="5508625" y="2051050"/>
            <a:ext cx="3203575" cy="801688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defTabSz="1425575">
              <a:lnSpc>
                <a:spcPct val="92000"/>
              </a:lnSpc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>
                <a:latin typeface="Arial" charset="0"/>
              </a:rPr>
              <a:t>Arbeitsgemeinschaften</a:t>
            </a:r>
          </a:p>
          <a:p>
            <a:pPr marL="285750" indent="-285750" defTabSz="1425575">
              <a:lnSpc>
                <a:spcPct val="92000"/>
              </a:lnSpc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endParaRPr lang="de-DE" sz="400">
              <a:latin typeface="Arial" charset="0"/>
            </a:endParaRPr>
          </a:p>
          <a:p>
            <a:pPr marL="285750" indent="-285750" defTabSz="1425575">
              <a:lnSpc>
                <a:spcPct val="92000"/>
              </a:lnSpc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>
                <a:latin typeface="Arial" charset="0"/>
              </a:rPr>
              <a:t>Förderunterricht …</a:t>
            </a: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endParaRPr lang="de-DE" sz="2000">
              <a:solidFill>
                <a:srgbClr val="0000FF"/>
              </a:solidFill>
              <a:latin typeface="Arial" charset="0"/>
            </a:endParaRP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endParaRPr lang="de-DE" sz="2000">
              <a:latin typeface="Arial" charset="0"/>
            </a:endParaRP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16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endParaRPr lang="de-DE" sz="2000">
              <a:latin typeface="Arial" charset="0"/>
            </a:endParaRPr>
          </a:p>
        </p:txBody>
      </p:sp>
      <p:sp>
        <p:nvSpPr>
          <p:cNvPr id="10" name="Rectangle 1032"/>
          <p:cNvSpPr>
            <a:spLocks noChangeArrowheads="1"/>
          </p:cNvSpPr>
          <p:nvPr/>
        </p:nvSpPr>
        <p:spPr bwMode="auto">
          <a:xfrm>
            <a:off x="5511800" y="3086100"/>
            <a:ext cx="3195638" cy="414338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marL="285750" indent="-28575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794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208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34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06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78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750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22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de-DE" altLang="de-DE" sz="2000" b="1" spc="-30" dirty="0">
                <a:ea typeface="+mn-ea"/>
              </a:rPr>
              <a:t>Profilunterricht (nur in 2)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de-DE" altLang="de-DE" sz="2000" b="1" dirty="0">
              <a:ea typeface="+mn-ea"/>
            </a:endParaRPr>
          </a:p>
        </p:txBody>
      </p:sp>
      <p:sp>
        <p:nvSpPr>
          <p:cNvPr id="12" name="Rectangle 1032"/>
          <p:cNvSpPr>
            <a:spLocks noChangeArrowheads="1"/>
          </p:cNvSpPr>
          <p:nvPr/>
        </p:nvSpPr>
        <p:spPr bwMode="auto">
          <a:xfrm>
            <a:off x="5508625" y="3609975"/>
            <a:ext cx="3195638" cy="169227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defTabSz="1425575">
              <a:buClr>
                <a:schemeClr val="accent1"/>
              </a:buClr>
              <a:buSzPct val="150000"/>
              <a:buFont typeface="Wingdings" charset="0"/>
              <a:buChar char="§"/>
              <a:tabLst>
                <a:tab pos="2100263" algn="l"/>
                <a:tab pos="4191000" algn="l"/>
                <a:tab pos="6291263" algn="l"/>
              </a:tabLst>
            </a:pPr>
            <a:r>
              <a:rPr lang="de-DE" sz="1900" b="1">
                <a:solidFill>
                  <a:srgbClr val="000000"/>
                </a:solidFill>
              </a:rPr>
              <a:t>Schwerpunkte</a:t>
            </a:r>
            <a:r>
              <a:rPr lang="de-DE" sz="2000">
                <a:solidFill>
                  <a:srgbClr val="000000"/>
                </a:solidFill>
              </a:rPr>
              <a:t>: verstärkter Unterricht in Sprachen o. Musik o. Mathematik/ Naturwiss. (ab Jg. 6)</a:t>
            </a:r>
            <a:endParaRPr lang="de-DE" sz="2400">
              <a:latin typeface="Arial" charset="0"/>
            </a:endParaRPr>
          </a:p>
        </p:txBody>
      </p:sp>
      <p:sp>
        <p:nvSpPr>
          <p:cNvPr id="13" name="Rectangle 1033"/>
          <p:cNvSpPr>
            <a:spLocks noChangeArrowheads="1"/>
          </p:cNvSpPr>
          <p:nvPr/>
        </p:nvSpPr>
        <p:spPr bwMode="auto">
          <a:xfrm>
            <a:off x="5511800" y="5445125"/>
            <a:ext cx="3195638" cy="7334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marL="285750" indent="-28575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itchFamily="2" charset="2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55650" indent="-2794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2382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7208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034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6606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1178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5750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0322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ct val="25000"/>
              </a:spcAft>
              <a:buFont typeface="Wingdings" pitchFamily="2" charset="2"/>
              <a:buChar char="n"/>
              <a:defRPr/>
            </a:pPr>
            <a:r>
              <a:rPr lang="de-DE" altLang="de-DE" sz="1950" b="1" dirty="0">
                <a:ea typeface="+mn-ea"/>
              </a:rPr>
              <a:t>Wahlpflichtunterricht </a:t>
            </a:r>
            <a:r>
              <a:rPr lang="de-DE" altLang="de-DE" sz="2000" dirty="0">
                <a:ea typeface="+mn-ea"/>
              </a:rPr>
              <a:t>(Jg. 8-10)</a:t>
            </a:r>
          </a:p>
          <a:p>
            <a:pPr marL="0" indent="0">
              <a:spcAft>
                <a:spcPct val="25000"/>
              </a:spcAft>
              <a:defRPr/>
            </a:pPr>
            <a:endParaRPr lang="de-DE" altLang="de-DE" sz="2000" dirty="0">
              <a:solidFill>
                <a:srgbClr val="0000FF"/>
              </a:solidFill>
              <a:ea typeface="+mn-ea"/>
            </a:endParaRPr>
          </a:p>
          <a:p>
            <a:pPr>
              <a:spcAft>
                <a:spcPct val="25000"/>
              </a:spcAft>
              <a:buFont typeface="Wingdings" pitchFamily="2" charset="2"/>
              <a:buChar char="n"/>
              <a:defRPr/>
            </a:pPr>
            <a:endParaRPr lang="de-DE" altLang="de-DE" sz="2000" dirty="0">
              <a:ea typeface="+mn-ea"/>
            </a:endParaRPr>
          </a:p>
          <a:p>
            <a:pPr marL="0" indent="0">
              <a:spcAft>
                <a:spcPct val="25000"/>
              </a:spcAft>
              <a:buSzPct val="160000"/>
              <a:defRPr/>
            </a:pPr>
            <a:endParaRPr lang="de-DE" altLang="de-DE" sz="2000" spc="-30" dirty="0"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5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5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58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55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55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55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55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55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55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558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558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558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558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55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55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5810" grpId="0" build="p" animBg="1"/>
      <p:bldP spid="1655812" grpId="0" animBg="1"/>
      <p:bldP spid="1655814" grpId="0" animBg="1" autoUpdateAnimBg="0"/>
      <p:bldP spid="1655816" grpId="0" animBg="1"/>
      <p:bldP spid="1655817" grpId="0" animBg="1"/>
      <p:bldP spid="10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6438900" cy="784225"/>
          </a:xfrm>
        </p:spPr>
        <p:txBody>
          <a:bodyPr/>
          <a:lstStyle/>
          <a:p>
            <a:r>
              <a:rPr lang="de-DE" sz="2800" b="1">
                <a:latin typeface="Arial" charset="0"/>
              </a:rPr>
              <a:t>Wahlpflichtunterricht</a:t>
            </a:r>
          </a:p>
        </p:txBody>
      </p:sp>
      <p:sp>
        <p:nvSpPr>
          <p:cNvPr id="1655815" name="Rectangle 1031"/>
          <p:cNvSpPr>
            <a:spLocks noChangeArrowheads="1"/>
          </p:cNvSpPr>
          <p:nvPr/>
        </p:nvSpPr>
        <p:spPr bwMode="auto">
          <a:xfrm>
            <a:off x="844550" y="1484313"/>
            <a:ext cx="7543800" cy="457200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925" indent="-285750" algn="ctr" defTabSz="1425575">
              <a:lnSpc>
                <a:spcPct val="92000"/>
              </a:lnSpc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 b="1">
                <a:latin typeface="Arial" charset="0"/>
              </a:rPr>
              <a:t>Jahrgänge 8-10 (klassenübergreifend)</a:t>
            </a:r>
          </a:p>
          <a:p>
            <a:pPr marL="34925" indent="-285750" defTabSz="1425575">
              <a:lnSpc>
                <a:spcPct val="92000"/>
              </a:lnSpc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endParaRPr lang="de-DE" sz="2600">
              <a:latin typeface="Arial" charset="0"/>
            </a:endParaRPr>
          </a:p>
          <a:p>
            <a:pPr marL="34925" indent="-285750" defTabSz="1425575">
              <a:lnSpc>
                <a:spcPct val="92000"/>
              </a:lnSpc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endParaRPr lang="de-DE" sz="2600" b="1">
              <a:latin typeface="Arial" charset="0"/>
            </a:endParaRPr>
          </a:p>
          <a:p>
            <a:pPr marL="34925" indent="-285750" algn="ctr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endParaRPr lang="de-DE" sz="1600">
              <a:latin typeface="Arial" charset="0"/>
            </a:endParaRPr>
          </a:p>
        </p:txBody>
      </p:sp>
      <p:sp>
        <p:nvSpPr>
          <p:cNvPr id="5" name="Rectangle 1031"/>
          <p:cNvSpPr>
            <a:spLocks noChangeArrowheads="1"/>
          </p:cNvSpPr>
          <p:nvPr/>
        </p:nvSpPr>
        <p:spPr bwMode="auto">
          <a:xfrm>
            <a:off x="852488" y="2349500"/>
            <a:ext cx="7535862" cy="1622425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>
            <a:lvl1pPr marL="285750" indent="-28575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itchFamily="2" charset="2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55650" indent="-2794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2382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7208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03450" indent="-292100" defTabSz="1425575">
              <a:lnSpc>
                <a:spcPct val="92000"/>
              </a:lnSpc>
              <a:spcBef>
                <a:spcPct val="25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6606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1178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5750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032250" indent="-292100" defTabSz="1425575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6000" algn="ctr"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1600" b="1" spc="-20" dirty="0">
              <a:ea typeface="+mn-ea"/>
            </a:endParaRPr>
          </a:p>
          <a:p>
            <a:pPr marL="36000" algn="ctr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b="1" dirty="0">
                <a:ea typeface="+mn-ea"/>
              </a:rPr>
              <a:t>z. B. Darstellendes Spiel, Multimedia, </a:t>
            </a:r>
            <a:r>
              <a:rPr lang="de-DE" altLang="de-DE" b="1" dirty="0" err="1">
                <a:ea typeface="+mn-ea"/>
              </a:rPr>
              <a:t>naturwiss</a:t>
            </a:r>
            <a:r>
              <a:rPr lang="de-DE" altLang="de-DE" b="1" dirty="0">
                <a:ea typeface="+mn-ea"/>
              </a:rPr>
              <a:t>. Experimentieren, bilingualer Unterricht,                  </a:t>
            </a:r>
            <a:r>
              <a:rPr lang="de-DE" altLang="de-DE" b="1" dirty="0" err="1">
                <a:ea typeface="+mn-ea"/>
              </a:rPr>
              <a:t>gesellschaftswiss</a:t>
            </a:r>
            <a:r>
              <a:rPr lang="de-DE" altLang="de-DE" b="1" dirty="0">
                <a:ea typeface="+mn-ea"/>
              </a:rPr>
              <a:t>. Projekte, 3. Fremdsprache</a:t>
            </a:r>
            <a:endParaRPr lang="de-DE" altLang="de-DE" b="1" i="1" dirty="0">
              <a:solidFill>
                <a:srgbClr val="FF0000"/>
              </a:solidFill>
              <a:ea typeface="+mn-ea"/>
            </a:endParaRPr>
          </a:p>
          <a:p>
            <a:pPr marL="36000" algn="ctr">
              <a:spcBef>
                <a:spcPts val="0"/>
              </a:spcBef>
              <a:spcAft>
                <a:spcPts val="0"/>
              </a:spcAft>
              <a:defRPr/>
            </a:pPr>
            <a:endParaRPr lang="de-DE" altLang="de-DE" b="1" dirty="0">
              <a:ea typeface="+mn-ea"/>
            </a:endParaRPr>
          </a:p>
          <a:p>
            <a:pPr algn="ctr">
              <a:spcAft>
                <a:spcPct val="25000"/>
              </a:spcAft>
              <a:defRPr/>
            </a:pPr>
            <a:endParaRPr lang="de-DE" altLang="de-DE" sz="1600" dirty="0">
              <a:ea typeface="+mn-ea"/>
            </a:endParaRPr>
          </a:p>
        </p:txBody>
      </p:sp>
      <p:sp>
        <p:nvSpPr>
          <p:cNvPr id="8" name="Rectangle 1031"/>
          <p:cNvSpPr>
            <a:spLocks noChangeArrowheads="1"/>
          </p:cNvSpPr>
          <p:nvPr/>
        </p:nvSpPr>
        <p:spPr bwMode="auto">
          <a:xfrm>
            <a:off x="852488" y="4437063"/>
            <a:ext cx="7535862" cy="457200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925" indent="-285750" algn="ctr" defTabSz="1425575">
              <a:lnSpc>
                <a:spcPct val="92000"/>
              </a:lnSpc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 b="1">
                <a:latin typeface="Arial" charset="0"/>
              </a:rPr>
              <a:t>3 – 4 – 4 Wochenstunden</a:t>
            </a:r>
          </a:p>
          <a:p>
            <a:pPr marL="34925" indent="-285750" defTabSz="1425575">
              <a:lnSpc>
                <a:spcPct val="92000"/>
              </a:lnSpc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endParaRPr lang="de-DE" sz="2600" b="1">
              <a:latin typeface="Arial" charset="0"/>
            </a:endParaRPr>
          </a:p>
          <a:p>
            <a:pPr marL="34925" indent="-285750" defTabSz="1425575">
              <a:lnSpc>
                <a:spcPct val="92000"/>
              </a:lnSpc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endParaRPr lang="de-DE" sz="2600" b="1">
              <a:latin typeface="Arial" charset="0"/>
            </a:endParaRPr>
          </a:p>
          <a:p>
            <a:pPr marL="34925" indent="-285750" algn="ctr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endParaRPr lang="de-DE" sz="16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5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5815" grpId="0" animBg="1"/>
      <p:bldP spid="5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7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052513"/>
            <a:ext cx="7488237" cy="935037"/>
          </a:xfrm>
          <a:gradFill>
            <a:gsLst>
              <a:gs pos="2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None/>
              <a:defRPr/>
            </a:pPr>
            <a:r>
              <a:rPr lang="de-DE" altLang="de-DE" b="1" dirty="0">
                <a:ea typeface="+mn-ea"/>
              </a:rPr>
              <a:t>Regelfall* 1. Fremdsprache Englisch</a:t>
            </a:r>
            <a:endParaRPr lang="de-DE" altLang="de-DE" sz="2000" b="1" dirty="0">
              <a:ea typeface="+mn-ea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None/>
              <a:defRPr/>
            </a:pPr>
            <a:r>
              <a:rPr lang="de-DE" altLang="de-DE" b="1" dirty="0">
                <a:ea typeface="+mn-ea"/>
              </a:rPr>
              <a:t>ab Jahrgang 5 </a:t>
            </a:r>
          </a:p>
          <a:p>
            <a:pPr algn="ctr">
              <a:spcAft>
                <a:spcPct val="25000"/>
              </a:spcAft>
              <a:buFont typeface="Wingdings" panose="05000000000000000000" pitchFamily="2" charset="2"/>
              <a:buNone/>
              <a:defRPr/>
            </a:pPr>
            <a:endParaRPr lang="de-DE" altLang="de-DE" sz="2000" b="1" dirty="0">
              <a:ea typeface="+mn-ea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6438900" cy="784225"/>
          </a:xfrm>
        </p:spPr>
        <p:txBody>
          <a:bodyPr/>
          <a:lstStyle/>
          <a:p>
            <a:r>
              <a:rPr lang="de-DE" sz="2800" b="1">
                <a:latin typeface="Arial" charset="0"/>
              </a:rPr>
              <a:t>	Fremdsprachen am Gymnasium</a:t>
            </a:r>
          </a:p>
        </p:txBody>
      </p:sp>
      <p:sp>
        <p:nvSpPr>
          <p:cNvPr id="1647620" name="Rectangle 4"/>
          <p:cNvSpPr>
            <a:spLocks noChangeArrowheads="1"/>
          </p:cNvSpPr>
          <p:nvPr/>
        </p:nvSpPr>
        <p:spPr bwMode="auto">
          <a:xfrm>
            <a:off x="900113" y="2205038"/>
            <a:ext cx="3311525" cy="2663825"/>
          </a:xfrm>
          <a:prstGeom prst="rect">
            <a:avLst/>
          </a:prstGeom>
          <a:gradFill>
            <a:gsLst>
              <a:gs pos="2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defTabSz="1425575">
              <a:lnSpc>
                <a:spcPct val="92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 b="1">
                <a:latin typeface="Arial" charset="0"/>
              </a:rPr>
              <a:t>2. Fremdsprache </a:t>
            </a:r>
          </a:p>
          <a:p>
            <a:pPr marL="285750" indent="-285750" defTabSz="1425575">
              <a:lnSpc>
                <a:spcPct val="92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 b="1">
                <a:latin typeface="Arial" charset="0"/>
              </a:rPr>
              <a:t>ab Jahrgang 6</a:t>
            </a:r>
          </a:p>
          <a:p>
            <a:pPr marL="285750" indent="-285750" defTabSz="1425575">
              <a:lnSpc>
                <a:spcPct val="92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>
                <a:latin typeface="Arial" charset="0"/>
              </a:rPr>
              <a:t>Französisch</a:t>
            </a:r>
          </a:p>
          <a:p>
            <a:pPr marL="285750" indent="-285750" defTabSz="1425575">
              <a:lnSpc>
                <a:spcPct val="92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>
                <a:latin typeface="Arial" charset="0"/>
              </a:rPr>
              <a:t>Latein</a:t>
            </a:r>
          </a:p>
          <a:p>
            <a:pPr marL="285750" indent="-285750" defTabSz="1425575">
              <a:lnSpc>
                <a:spcPct val="92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>
                <a:latin typeface="Arial" charset="0"/>
              </a:rPr>
              <a:t>Spanisch</a:t>
            </a:r>
          </a:p>
        </p:txBody>
      </p:sp>
      <p:sp>
        <p:nvSpPr>
          <p:cNvPr id="1647621" name="Rectangle 5"/>
          <p:cNvSpPr>
            <a:spLocks noChangeArrowheads="1"/>
          </p:cNvSpPr>
          <p:nvPr/>
        </p:nvSpPr>
        <p:spPr bwMode="auto">
          <a:xfrm>
            <a:off x="5003800" y="2203450"/>
            <a:ext cx="3384550" cy="2665413"/>
          </a:xfrm>
          <a:prstGeom prst="rect">
            <a:avLst/>
          </a:prstGeom>
          <a:gradFill>
            <a:gsLst>
              <a:gs pos="2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defTabSz="1425575">
              <a:lnSpc>
                <a:spcPct val="92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 b="1">
                <a:latin typeface="Arial" charset="0"/>
              </a:rPr>
              <a:t>3. Fremdsprache</a:t>
            </a:r>
          </a:p>
          <a:p>
            <a:pPr marL="285750" indent="-285750" defTabSz="1425575">
              <a:lnSpc>
                <a:spcPct val="92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 b="1">
                <a:latin typeface="Arial" charset="0"/>
              </a:rPr>
              <a:t>zusätzlich ab Jg. 8 </a:t>
            </a:r>
          </a:p>
          <a:p>
            <a:pPr marL="285750" indent="-285750" defTabSz="1425575">
              <a:lnSpc>
                <a:spcPct val="92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 b="1">
                <a:latin typeface="Arial" charset="0"/>
              </a:rPr>
              <a:t>als Wahl(pflicht)fach</a:t>
            </a:r>
          </a:p>
          <a:p>
            <a:pPr marL="285750" indent="-285750" defTabSz="1425575">
              <a:lnSpc>
                <a:spcPct val="92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>
                <a:latin typeface="Arial" charset="0"/>
              </a:rPr>
              <a:t>Französisch</a:t>
            </a:r>
          </a:p>
          <a:p>
            <a:pPr marL="285750" indent="-285750" defTabSz="1425575">
              <a:lnSpc>
                <a:spcPct val="92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>
                <a:latin typeface="Arial" charset="0"/>
              </a:rPr>
              <a:t>Latein</a:t>
            </a:r>
          </a:p>
          <a:p>
            <a:pPr marL="285750" indent="-285750" defTabSz="1425575">
              <a:lnSpc>
                <a:spcPct val="92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400">
                <a:latin typeface="Arial" charset="0"/>
              </a:rPr>
              <a:t>Spanisch</a:t>
            </a:r>
          </a:p>
          <a:p>
            <a:pPr marL="285750" indent="-285750" defTabSz="1425575">
              <a:lnSpc>
                <a:spcPct val="92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endParaRPr lang="de-DE" sz="2400">
              <a:latin typeface="Arial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03288" y="5084763"/>
            <a:ext cx="7485062" cy="576262"/>
          </a:xfrm>
          <a:prstGeom prst="rect">
            <a:avLst/>
          </a:prstGeom>
          <a:gradFill>
            <a:gsLst>
              <a:gs pos="2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algn="l" defTabSz="1425575" rtl="0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tabLst>
                <a:tab pos="2100263" algn="l"/>
                <a:tab pos="4191000" algn="l"/>
                <a:tab pos="629126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92100" indent="-279400" algn="l" defTabSz="1425575" rtl="0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3600" indent="-292100" algn="l" defTabSz="1425575" rtl="0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5100" indent="-292100" algn="l" defTabSz="1425575" rtl="0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6600" indent="-292100" algn="l" defTabSz="1425575" rtl="0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200"/>
              </a:spcBef>
              <a:spcAft>
                <a:spcPts val="200"/>
              </a:spcAft>
              <a:buSzPct val="150000"/>
              <a:defRPr/>
            </a:pPr>
            <a:r>
              <a:rPr lang="de-DE" altLang="de-DE" b="1" dirty="0"/>
              <a:t>Neubeginn einer Fremdsprache ab Jahrgang 11</a:t>
            </a:r>
          </a:p>
          <a:p>
            <a:pPr algn="ctr">
              <a:spcAft>
                <a:spcPct val="25000"/>
              </a:spcAft>
              <a:defRPr/>
            </a:pPr>
            <a:endParaRPr lang="de-DE" altLang="de-DE" sz="2000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900113" y="5903913"/>
            <a:ext cx="7488237" cy="533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9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algn="l" defTabSz="1425575" rtl="0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tabLst>
                <a:tab pos="2100263" algn="l"/>
                <a:tab pos="4191000" algn="l"/>
                <a:tab pos="629126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92100" indent="-279400" algn="l" defTabSz="1425575" rtl="0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3600" indent="-292100" algn="l" defTabSz="1425575" rtl="0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5100" indent="-292100" algn="l" defTabSz="1425575" rtl="0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6600" indent="-292100" algn="l" defTabSz="1425575" rtl="0" eaLnBrk="0" fontAlgn="base" hangingPunct="0">
              <a:lnSpc>
                <a:spcPct val="92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tabLst>
                <a:tab pos="2100263" algn="l"/>
                <a:tab pos="4191000" algn="l"/>
                <a:tab pos="629126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150000"/>
              <a:tabLst/>
              <a:defRPr/>
            </a:pPr>
            <a:r>
              <a:rPr lang="de-DE" altLang="de-DE" sz="2000" b="1" dirty="0">
                <a:solidFill>
                  <a:srgbClr val="000000"/>
                </a:solidFill>
                <a:latin typeface="Arial "/>
              </a:rPr>
              <a:t>*</a:t>
            </a:r>
            <a:r>
              <a:rPr lang="de-DE" altLang="de-DE" sz="1600" b="1" dirty="0">
                <a:solidFill>
                  <a:srgbClr val="000000"/>
                </a:solidFill>
                <a:latin typeface="Arial "/>
              </a:rPr>
              <a:t> Latein als 2. Fremdsprache auch bereits ab Jg. 5 am KWR-Gymnasium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6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76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47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47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4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4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7618" grpId="0" build="p" animBg="1"/>
      <p:bldP spid="1647620" grpId="0" animBg="1"/>
      <p:bldP spid="1647621" grpId="0" animBg="1"/>
      <p:bldP spid="6" grpId="0" build="p" animBg="1"/>
      <p:bldP spid="7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268288"/>
            <a:ext cx="6438900" cy="784225"/>
          </a:xfrm>
        </p:spPr>
        <p:txBody>
          <a:bodyPr/>
          <a:lstStyle/>
          <a:p>
            <a:r>
              <a:rPr lang="de-DE" sz="2800" b="1">
                <a:latin typeface="Arial" charset="0"/>
              </a:rPr>
              <a:t>Ganztagsschule an Gymnasien</a:t>
            </a:r>
          </a:p>
        </p:txBody>
      </p:sp>
      <p:sp>
        <p:nvSpPr>
          <p:cNvPr id="1691652" name="Rectangle 4"/>
          <p:cNvSpPr>
            <a:spLocks noChangeArrowheads="1"/>
          </p:cNvSpPr>
          <p:nvPr/>
        </p:nvSpPr>
        <p:spPr bwMode="auto">
          <a:xfrm>
            <a:off x="684213" y="1052513"/>
            <a:ext cx="7848600" cy="2951162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defTabSz="1425575">
              <a:spcBef>
                <a:spcPct val="20000"/>
              </a:spcBef>
              <a:spcAft>
                <a:spcPct val="20000"/>
              </a:spcAft>
              <a:tabLst>
                <a:tab pos="2100263" algn="l"/>
                <a:tab pos="4191000" algn="l"/>
                <a:tab pos="6291263" algn="l"/>
              </a:tabLst>
            </a:pPr>
            <a:endParaRPr lang="de-DE" sz="400" b="1"/>
          </a:p>
          <a:p>
            <a:pPr marL="285750" indent="-285750" defTabSz="1425575">
              <a:spcBef>
                <a:spcPct val="20000"/>
              </a:spcBef>
              <a:spcAft>
                <a:spcPct val="20000"/>
              </a:spcAft>
              <a:tabLst>
                <a:tab pos="2100263" algn="l"/>
                <a:tab pos="4191000" algn="l"/>
                <a:tab pos="6291263" algn="l"/>
              </a:tabLst>
            </a:pPr>
            <a:r>
              <a:rPr lang="de-DE" sz="2400" b="1"/>
              <a:t>     Offene Ganztagsschulen: </a:t>
            </a:r>
          </a:p>
          <a:p>
            <a:pPr marL="469900" lvl="1" defTabSz="1425575">
              <a:buClr>
                <a:srgbClr val="6699FF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de-DE" sz="2000" b="1"/>
              <a:t>verlässliche Angebote an mind. drei Nachmittagen in</a:t>
            </a:r>
          </a:p>
          <a:p>
            <a:pPr marL="469900" lvl="1" defTabSz="1425575">
              <a:buClr>
                <a:srgbClr val="6699FF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 b="1"/>
              <a:t>    der Woche: Arbeitsgemeinschaften, Hausaufgaben- </a:t>
            </a:r>
          </a:p>
          <a:p>
            <a:pPr marL="469900" lvl="1" defTabSz="1425575">
              <a:buClr>
                <a:srgbClr val="6699FF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 b="1"/>
              <a:t>    betreuung, Projekte, Vorbereitung von Wettbewerben</a:t>
            </a:r>
          </a:p>
          <a:p>
            <a:pPr marL="469900" lvl="1" defTabSz="1425575">
              <a:buClr>
                <a:srgbClr val="6699FF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 b="1"/>
              <a:t>    und Austauschprogrammen</a:t>
            </a:r>
          </a:p>
          <a:p>
            <a:pPr marL="469900" lvl="1" defTabSz="1425575">
              <a:buClr>
                <a:srgbClr val="6699FF"/>
              </a:buClr>
              <a:buSzPct val="80000"/>
              <a:buFont typeface="Wingdings" charset="0"/>
              <a:buNone/>
              <a:tabLst>
                <a:tab pos="2100263" algn="l"/>
                <a:tab pos="4191000" algn="l"/>
                <a:tab pos="6291263" algn="l"/>
              </a:tabLst>
            </a:pPr>
            <a:endParaRPr lang="de-DE" sz="800" b="1"/>
          </a:p>
          <a:p>
            <a:pPr marL="469900" lvl="1" defTabSz="1425575">
              <a:lnSpc>
                <a:spcPct val="82000"/>
              </a:lnSpc>
              <a:spcBef>
                <a:spcPct val="25000"/>
              </a:spcBef>
              <a:spcAft>
                <a:spcPct val="25000"/>
              </a:spcAft>
              <a:buClr>
                <a:srgbClr val="6699FF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 b="1"/>
              <a:t>  Mittagessen in der Schule (Mensa)</a:t>
            </a:r>
          </a:p>
          <a:p>
            <a:pPr marL="469900" lvl="1" defTabSz="1425575">
              <a:lnSpc>
                <a:spcPct val="82000"/>
              </a:lnSpc>
              <a:spcBef>
                <a:spcPct val="25000"/>
              </a:spcBef>
              <a:spcAft>
                <a:spcPct val="25000"/>
              </a:spcAft>
              <a:buClr>
                <a:srgbClr val="6699FF"/>
              </a:buClr>
              <a:buSzPct val="80000"/>
              <a:buFont typeface="Wingdings" charset="0"/>
              <a:buChar char="n"/>
              <a:tabLst>
                <a:tab pos="2100263" algn="l"/>
                <a:tab pos="4191000" algn="l"/>
                <a:tab pos="6291263" algn="l"/>
              </a:tabLst>
            </a:pPr>
            <a:r>
              <a:rPr lang="de-DE" sz="2000" b="1"/>
              <a:t>  </a:t>
            </a:r>
            <a:r>
              <a:rPr lang="de-DE" sz="2000" b="1" u="sng"/>
              <a:t>freiwillige</a:t>
            </a:r>
            <a:r>
              <a:rPr lang="de-DE" sz="2000" b="1"/>
              <a:t> Teilnahme an den Ganztagsangeboten</a:t>
            </a:r>
            <a:r>
              <a:rPr lang="de-DE" sz="2300" b="1"/>
              <a:t>	</a:t>
            </a:r>
            <a:endParaRPr lang="de-DE" sz="2300">
              <a:latin typeface="Arial" charset="0"/>
            </a:endParaRPr>
          </a:p>
        </p:txBody>
      </p:sp>
      <p:sp>
        <p:nvSpPr>
          <p:cNvPr id="11" name="Rechteck 10"/>
          <p:cNvSpPr/>
          <p:nvPr/>
        </p:nvSpPr>
        <p:spPr>
          <a:xfrm rot="10800000" flipV="1">
            <a:off x="684213" y="4149725"/>
            <a:ext cx="7848600" cy="2106613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>
              <a:spcAft>
                <a:spcPts val="538"/>
              </a:spcAft>
            </a:pPr>
            <a:r>
              <a:rPr lang="de-DE" sz="1000" b="1">
                <a:solidFill>
                  <a:srgbClr val="000000"/>
                </a:solidFill>
                <a:latin typeface="Arial" charset="0"/>
              </a:rPr>
              <a:t>      </a:t>
            </a:r>
          </a:p>
          <a:p>
            <a:pPr>
              <a:spcAft>
                <a:spcPts val="538"/>
              </a:spcAft>
            </a:pPr>
            <a:r>
              <a:rPr lang="de-DE" sz="2400" b="1">
                <a:solidFill>
                  <a:srgbClr val="000000"/>
                </a:solidFill>
                <a:latin typeface="Arial" charset="0"/>
              </a:rPr>
              <a:t>       Teilgebundene Ganztagsschulen</a:t>
            </a:r>
            <a:r>
              <a:rPr lang="de-DE" sz="2000" b="1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>
              <a:spcAft>
                <a:spcPts val="538"/>
              </a:spcAft>
              <a:buClr>
                <a:schemeClr val="accent1"/>
              </a:buClr>
              <a:buSzPct val="150000"/>
            </a:pPr>
            <a:r>
              <a:rPr lang="de-DE" sz="2000" b="1"/>
              <a:t>  </a:t>
            </a:r>
            <a:r>
              <a:rPr lang="de-DE" sz="2000" b="1" u="sng"/>
              <a:t>verbindliche</a:t>
            </a:r>
            <a:r>
              <a:rPr lang="de-DE" sz="2000" b="1"/>
              <a:t> Teilnahme an den Ganztagsangeboten an</a:t>
            </a:r>
          </a:p>
          <a:p>
            <a:pPr>
              <a:spcAft>
                <a:spcPts val="538"/>
              </a:spcAft>
              <a:buClr>
                <a:schemeClr val="accent1"/>
              </a:buClr>
              <a:buSzPct val="150000"/>
            </a:pPr>
            <a:r>
              <a:rPr lang="de-DE" sz="2000" b="1"/>
              <a:t>  mind. zwei Nachmittagen (Herschelschule, Kurt-Schwit-</a:t>
            </a:r>
          </a:p>
          <a:p>
            <a:pPr>
              <a:spcAft>
                <a:spcPts val="538"/>
              </a:spcAft>
              <a:buClr>
                <a:schemeClr val="accent1"/>
              </a:buClr>
              <a:buSzPct val="150000"/>
            </a:pPr>
            <a:r>
              <a:rPr lang="de-DE" sz="2000" b="1"/>
              <a:t>  ters-Gymnasium in Jg. 5/6)</a:t>
            </a:r>
            <a:endParaRPr lang="de-DE" sz="2000">
              <a:latin typeface="Times New Roman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1000">
                <a:latin typeface="Calibri" charset="0"/>
                <a:ea typeface="Calibri" charset="0"/>
                <a:cs typeface="Times New Roman" charset="0"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9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652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47700" y="549275"/>
            <a:ext cx="65579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800" b="1" dirty="0">
                <a:latin typeface="+mn-lt"/>
                <a:ea typeface="+mn-ea"/>
              </a:rPr>
              <a:t>Lernen am Gymnasium</a:t>
            </a:r>
            <a:endParaRPr lang="de-DE" sz="2800" b="1" i="1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grpSp>
        <p:nvGrpSpPr>
          <p:cNvPr id="21507" name="Gruppieren 29"/>
          <p:cNvGrpSpPr>
            <a:grpSpLocks/>
          </p:cNvGrpSpPr>
          <p:nvPr/>
        </p:nvGrpSpPr>
        <p:grpSpPr bwMode="auto">
          <a:xfrm rot="-818906">
            <a:off x="896938" y="1393825"/>
            <a:ext cx="2176462" cy="1455738"/>
            <a:chOff x="1259632" y="1556792"/>
            <a:chExt cx="1656184" cy="936104"/>
          </a:xfrm>
        </p:grpSpPr>
        <p:sp>
          <p:nvSpPr>
            <p:cNvPr id="31" name="Ellipse 30"/>
            <p:cNvSpPr>
              <a:spLocks noChangeArrowheads="1"/>
            </p:cNvSpPr>
            <p:nvPr/>
          </p:nvSpPr>
          <p:spPr bwMode="auto">
            <a:xfrm>
              <a:off x="1259632" y="1556792"/>
              <a:ext cx="1656184" cy="936104"/>
            </a:xfrm>
            <a:prstGeom prst="ellipse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>
              <a:solidFill>
                <a:srgbClr val="F69240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1504550" y="1751252"/>
              <a:ext cx="1159691" cy="5573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2500" b="1" kern="0" dirty="0">
                  <a:solidFill>
                    <a:schemeClr val="accent5">
                      <a:lumMod val="50000"/>
                    </a:schemeClr>
                  </a:solidFill>
                  <a:latin typeface="Calibri"/>
                  <a:ea typeface="+mn-ea"/>
                </a:rPr>
                <a:t>n</a:t>
              </a:r>
              <a:r>
                <a:rPr lang="de-DE" sz="2500" b="1" kern="0" dirty="0" err="1">
                  <a:solidFill>
                    <a:schemeClr val="accent5">
                      <a:lumMod val="50000"/>
                    </a:schemeClr>
                  </a:solidFill>
                  <a:latin typeface="Calibri"/>
                  <a:ea typeface="+mn-ea"/>
                </a:rPr>
                <a:t>eugierig</a:t>
              </a:r>
              <a:endParaRPr lang="de-DE" sz="2500" b="1" kern="0" dirty="0">
                <a:solidFill>
                  <a:schemeClr val="accent5">
                    <a:lumMod val="50000"/>
                  </a:schemeClr>
                </a:solidFill>
                <a:latin typeface="Calibri"/>
                <a:ea typeface="+mn-ea"/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2500" b="1" kern="0" dirty="0">
                  <a:solidFill>
                    <a:schemeClr val="accent5">
                      <a:lumMod val="50000"/>
                    </a:schemeClr>
                  </a:solidFill>
                  <a:latin typeface="Calibri"/>
                  <a:ea typeface="+mn-ea"/>
                </a:rPr>
                <a:t>sein</a:t>
              </a:r>
            </a:p>
          </p:txBody>
        </p:sp>
      </p:grpSp>
      <p:grpSp>
        <p:nvGrpSpPr>
          <p:cNvPr id="21508" name="Gruppieren 42"/>
          <p:cNvGrpSpPr>
            <a:grpSpLocks/>
          </p:cNvGrpSpPr>
          <p:nvPr/>
        </p:nvGrpSpPr>
        <p:grpSpPr bwMode="auto">
          <a:xfrm rot="324112">
            <a:off x="3057525" y="2038350"/>
            <a:ext cx="2741613" cy="1905000"/>
            <a:chOff x="3977585" y="2816062"/>
            <a:chExt cx="2112392" cy="1344842"/>
          </a:xfrm>
        </p:grpSpPr>
        <p:sp>
          <p:nvSpPr>
            <p:cNvPr id="44" name="Ellipse 43"/>
            <p:cNvSpPr>
              <a:spLocks noChangeArrowheads="1"/>
            </p:cNvSpPr>
            <p:nvPr/>
          </p:nvSpPr>
          <p:spPr bwMode="auto">
            <a:xfrm>
              <a:off x="3995713" y="2814042"/>
              <a:ext cx="2070804" cy="1344842"/>
            </a:xfrm>
            <a:prstGeom prst="ellipse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>
              <a:solidFill>
                <a:srgbClr val="F69240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6" name="Textfeld 45"/>
            <p:cNvSpPr txBox="1"/>
            <p:nvPr/>
          </p:nvSpPr>
          <p:spPr>
            <a:xfrm>
              <a:off x="3977585" y="3048048"/>
              <a:ext cx="2112392" cy="880872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de-DE" sz="2500" b="1">
                  <a:solidFill>
                    <a:srgbClr val="0038DC"/>
                  </a:solidFill>
                  <a:latin typeface="Calibri" charset="0"/>
                </a:rPr>
                <a:t>sich über einen längeren Zeitraum konzentrieren</a:t>
              </a:r>
            </a:p>
          </p:txBody>
        </p:sp>
      </p:grpSp>
      <p:grpSp>
        <p:nvGrpSpPr>
          <p:cNvPr id="21509" name="Gruppieren 47"/>
          <p:cNvGrpSpPr>
            <a:grpSpLocks/>
          </p:cNvGrpSpPr>
          <p:nvPr/>
        </p:nvGrpSpPr>
        <p:grpSpPr bwMode="auto">
          <a:xfrm rot="365105">
            <a:off x="357188" y="3327400"/>
            <a:ext cx="2525712" cy="1292225"/>
            <a:chOff x="1259632" y="1556792"/>
            <a:chExt cx="1656184" cy="936104"/>
          </a:xfrm>
        </p:grpSpPr>
        <p:sp>
          <p:nvSpPr>
            <p:cNvPr id="51" name="Ellipse 50"/>
            <p:cNvSpPr>
              <a:spLocks noChangeArrowheads="1"/>
            </p:cNvSpPr>
            <p:nvPr/>
          </p:nvSpPr>
          <p:spPr bwMode="auto">
            <a:xfrm>
              <a:off x="1259632" y="1556792"/>
              <a:ext cx="1656184" cy="936104"/>
            </a:xfrm>
            <a:prstGeom prst="ellipse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>
              <a:solidFill>
                <a:srgbClr val="F69240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1465871" y="1706618"/>
              <a:ext cx="1297049" cy="6359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de-DE" sz="2500" b="1">
                  <a:solidFill>
                    <a:srgbClr val="0038DC"/>
                  </a:solidFill>
                  <a:latin typeface="Calibri" charset="0"/>
                </a:rPr>
                <a:t>aufmerksam</a:t>
              </a:r>
            </a:p>
            <a:p>
              <a:pPr algn="ctr" eaLnBrk="1" hangingPunct="1"/>
              <a:r>
                <a:rPr lang="de-DE" sz="2500" b="1">
                  <a:solidFill>
                    <a:srgbClr val="0038DC"/>
                  </a:solidFill>
                  <a:latin typeface="Calibri" charset="0"/>
                </a:rPr>
                <a:t>zuhören</a:t>
              </a:r>
            </a:p>
          </p:txBody>
        </p:sp>
      </p:grpSp>
      <p:grpSp>
        <p:nvGrpSpPr>
          <p:cNvPr id="21510" name="Gruppieren 52"/>
          <p:cNvGrpSpPr>
            <a:grpSpLocks/>
          </p:cNvGrpSpPr>
          <p:nvPr/>
        </p:nvGrpSpPr>
        <p:grpSpPr bwMode="auto">
          <a:xfrm rot="486981">
            <a:off x="5922963" y="2620963"/>
            <a:ext cx="2841625" cy="2125662"/>
            <a:chOff x="1259632" y="1556792"/>
            <a:chExt cx="1656184" cy="1179922"/>
          </a:xfrm>
        </p:grpSpPr>
        <p:sp>
          <p:nvSpPr>
            <p:cNvPr id="55" name="Ellipse 54"/>
            <p:cNvSpPr>
              <a:spLocks noChangeArrowheads="1"/>
            </p:cNvSpPr>
            <p:nvPr/>
          </p:nvSpPr>
          <p:spPr bwMode="auto">
            <a:xfrm>
              <a:off x="1258158" y="1556647"/>
              <a:ext cx="1656184" cy="935831"/>
            </a:xfrm>
            <a:prstGeom prst="ellipse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>
              <a:solidFill>
                <a:srgbClr val="F69240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56" name="Textfeld 55"/>
            <p:cNvSpPr txBox="1"/>
            <p:nvPr/>
          </p:nvSpPr>
          <p:spPr>
            <a:xfrm>
              <a:off x="1418409" y="1712482"/>
              <a:ext cx="1367508" cy="10239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de-DE" sz="2400" b="1">
                  <a:solidFill>
                    <a:srgbClr val="0038DC"/>
                  </a:solidFill>
                  <a:latin typeface="Calibri" charset="0"/>
                </a:rPr>
                <a:t>sich selbständig organisieren können</a:t>
              </a:r>
            </a:p>
          </p:txBody>
        </p:sp>
      </p:grpSp>
      <p:grpSp>
        <p:nvGrpSpPr>
          <p:cNvPr id="21511" name="Gruppieren 56"/>
          <p:cNvGrpSpPr>
            <a:grpSpLocks/>
          </p:cNvGrpSpPr>
          <p:nvPr/>
        </p:nvGrpSpPr>
        <p:grpSpPr bwMode="auto">
          <a:xfrm rot="-1055661">
            <a:off x="5380038" y="882650"/>
            <a:ext cx="3571875" cy="1355725"/>
            <a:chOff x="1669741" y="5022394"/>
            <a:chExt cx="2303828" cy="1134086"/>
          </a:xfrm>
        </p:grpSpPr>
        <p:sp>
          <p:nvSpPr>
            <p:cNvPr id="58" name="Ellipse 57"/>
            <p:cNvSpPr>
              <a:spLocks noChangeArrowheads="1"/>
            </p:cNvSpPr>
            <p:nvPr/>
          </p:nvSpPr>
          <p:spPr bwMode="auto">
            <a:xfrm rot="619195">
              <a:off x="1836162" y="5021808"/>
              <a:ext cx="1988460" cy="1134086"/>
            </a:xfrm>
            <a:prstGeom prst="ellipse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>
              <a:solidFill>
                <a:srgbClr val="F69240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59" name="Textfeld 58"/>
            <p:cNvSpPr txBox="1"/>
            <p:nvPr/>
          </p:nvSpPr>
          <p:spPr>
            <a:xfrm rot="619195">
              <a:off x="1669538" y="5154945"/>
              <a:ext cx="2303828" cy="8618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2500" b="1" kern="0" dirty="0">
                  <a:solidFill>
                    <a:schemeClr val="accent5">
                      <a:lumMod val="50000"/>
                    </a:schemeClr>
                  </a:solidFill>
                  <a:latin typeface="Calibri"/>
                  <a:ea typeface="+mn-ea"/>
                </a:rPr>
                <a:t>m</a:t>
              </a:r>
              <a:r>
                <a:rPr lang="de-DE" sz="2500" b="1" kern="0" dirty="0" err="1">
                  <a:solidFill>
                    <a:schemeClr val="accent5">
                      <a:lumMod val="50000"/>
                    </a:schemeClr>
                  </a:solidFill>
                  <a:latin typeface="Calibri"/>
                  <a:ea typeface="+mn-ea"/>
                </a:rPr>
                <a:t>it</a:t>
              </a:r>
              <a:r>
                <a:rPr lang="de-DE" sz="2500" b="1" kern="0" dirty="0">
                  <a:solidFill>
                    <a:schemeClr val="accent5">
                      <a:lumMod val="50000"/>
                    </a:schemeClr>
                  </a:solidFill>
                  <a:latin typeface="Calibri"/>
                  <a:ea typeface="+mn-ea"/>
                </a:rPr>
                <a:t> anderen zusammenarbeiten</a:t>
              </a:r>
            </a:p>
          </p:txBody>
        </p:sp>
      </p:grpSp>
      <p:grpSp>
        <p:nvGrpSpPr>
          <p:cNvPr id="21512" name="Gruppieren 59"/>
          <p:cNvGrpSpPr>
            <a:grpSpLocks/>
          </p:cNvGrpSpPr>
          <p:nvPr/>
        </p:nvGrpSpPr>
        <p:grpSpPr bwMode="auto">
          <a:xfrm rot="577521">
            <a:off x="5991225" y="4672013"/>
            <a:ext cx="2679700" cy="1824037"/>
            <a:chOff x="5132235" y="4925063"/>
            <a:chExt cx="2070230" cy="1464969"/>
          </a:xfrm>
        </p:grpSpPr>
        <p:sp>
          <p:nvSpPr>
            <p:cNvPr id="61" name="Ellipse 60"/>
            <p:cNvSpPr>
              <a:spLocks noChangeArrowheads="1"/>
            </p:cNvSpPr>
            <p:nvPr/>
          </p:nvSpPr>
          <p:spPr bwMode="auto">
            <a:xfrm>
              <a:off x="5130856" y="4923157"/>
              <a:ext cx="2070230" cy="1345120"/>
            </a:xfrm>
            <a:prstGeom prst="ellipse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>
              <a:solidFill>
                <a:srgbClr val="F69240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5212699" y="5080602"/>
              <a:ext cx="1980700" cy="13094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de-DE" sz="2500" b="1">
                  <a:solidFill>
                    <a:srgbClr val="0038DC"/>
                  </a:solidFill>
                  <a:latin typeface="Calibri" charset="0"/>
                </a:rPr>
                <a:t>Spaß daran haben, Probleme zu lösen</a:t>
              </a:r>
            </a:p>
          </p:txBody>
        </p:sp>
      </p:grpSp>
      <p:grpSp>
        <p:nvGrpSpPr>
          <p:cNvPr id="21513" name="Gruppieren 62"/>
          <p:cNvGrpSpPr>
            <a:grpSpLocks/>
          </p:cNvGrpSpPr>
          <p:nvPr/>
        </p:nvGrpSpPr>
        <p:grpSpPr bwMode="auto">
          <a:xfrm rot="-300309">
            <a:off x="3627438" y="4341813"/>
            <a:ext cx="2100262" cy="1127125"/>
            <a:chOff x="6394780" y="3933056"/>
            <a:chExt cx="1656184" cy="936104"/>
          </a:xfrm>
        </p:grpSpPr>
        <p:sp>
          <p:nvSpPr>
            <p:cNvPr id="64" name="Ellipse 63"/>
            <p:cNvSpPr>
              <a:spLocks noChangeArrowheads="1"/>
            </p:cNvSpPr>
            <p:nvPr/>
          </p:nvSpPr>
          <p:spPr bwMode="auto">
            <a:xfrm>
              <a:off x="6394780" y="3933056"/>
              <a:ext cx="1656184" cy="936104"/>
            </a:xfrm>
            <a:prstGeom prst="ellipse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>
              <a:solidFill>
                <a:srgbClr val="F69240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65" name="Textfeld 64"/>
            <p:cNvSpPr txBox="1"/>
            <p:nvPr/>
          </p:nvSpPr>
          <p:spPr>
            <a:xfrm>
              <a:off x="6613704" y="4206905"/>
              <a:ext cx="1295655" cy="3955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2500" b="1" kern="0" dirty="0">
                  <a:solidFill>
                    <a:schemeClr val="accent5">
                      <a:lumMod val="50000"/>
                    </a:schemeClr>
                  </a:solidFill>
                  <a:latin typeface="Calibri"/>
                  <a:ea typeface="+mn-ea"/>
                </a:rPr>
                <a:t>g</a:t>
              </a:r>
              <a:r>
                <a:rPr lang="de-DE" sz="2500" b="1" kern="0" dirty="0" err="1">
                  <a:solidFill>
                    <a:schemeClr val="accent5">
                      <a:lumMod val="50000"/>
                    </a:schemeClr>
                  </a:solidFill>
                  <a:latin typeface="Calibri"/>
                  <a:ea typeface="+mn-ea"/>
                </a:rPr>
                <a:t>ern</a:t>
              </a:r>
              <a:r>
                <a:rPr lang="de-DE" sz="2500" b="1" kern="0" dirty="0">
                  <a:solidFill>
                    <a:schemeClr val="accent5">
                      <a:lumMod val="50000"/>
                    </a:schemeClr>
                  </a:solidFill>
                  <a:latin typeface="Calibri"/>
                  <a:ea typeface="+mn-ea"/>
                </a:rPr>
                <a:t> lesen</a:t>
              </a:r>
            </a:p>
          </p:txBody>
        </p:sp>
      </p:grpSp>
      <p:grpSp>
        <p:nvGrpSpPr>
          <p:cNvPr id="21514" name="Gruppieren 68"/>
          <p:cNvGrpSpPr>
            <a:grpSpLocks/>
          </p:cNvGrpSpPr>
          <p:nvPr/>
        </p:nvGrpSpPr>
        <p:grpSpPr bwMode="auto">
          <a:xfrm>
            <a:off x="1252538" y="5154613"/>
            <a:ext cx="2306637" cy="1250950"/>
            <a:chOff x="683568" y="3369686"/>
            <a:chExt cx="1656184" cy="936104"/>
          </a:xfrm>
        </p:grpSpPr>
        <p:sp>
          <p:nvSpPr>
            <p:cNvPr id="70" name="Ellipse 69"/>
            <p:cNvSpPr>
              <a:spLocks noChangeArrowheads="1"/>
            </p:cNvSpPr>
            <p:nvPr/>
          </p:nvSpPr>
          <p:spPr bwMode="auto">
            <a:xfrm>
              <a:off x="683568" y="3369686"/>
              <a:ext cx="1656184" cy="936104"/>
            </a:xfrm>
            <a:prstGeom prst="ellipse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>
              <a:solidFill>
                <a:srgbClr val="F69240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827188" y="3514616"/>
              <a:ext cx="1368945" cy="646244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de-DE" sz="2500" b="1">
                  <a:solidFill>
                    <a:srgbClr val="0038DC"/>
                  </a:solidFill>
                  <a:latin typeface="Calibri" charset="0"/>
                </a:rPr>
                <a:t>selbständig arbeiten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25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75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25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3"/>
          <p:cNvSpPr txBox="1">
            <a:spLocks noChangeArrowheads="1"/>
          </p:cNvSpPr>
          <p:nvPr/>
        </p:nvSpPr>
        <p:spPr bwMode="auto">
          <a:xfrm>
            <a:off x="533400" y="573088"/>
            <a:ext cx="65579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 charset="0"/>
                <a:ea typeface="ＭＳ Ｐゴシック" charset="0"/>
              </a:defRPr>
            </a:lvl9pPr>
          </a:lstStyle>
          <a:p>
            <a:r>
              <a:rPr lang="de-DE" sz="2400" b="1">
                <a:solidFill>
                  <a:srgbClr val="000000"/>
                </a:solidFill>
                <a:latin typeface="Arial" charset="0"/>
              </a:rPr>
              <a:t>Lernen am Gymnasium ist …</a:t>
            </a:r>
          </a:p>
          <a:p>
            <a:r>
              <a:rPr lang="de-DE" sz="2400" b="1">
                <a:solidFill>
                  <a:srgbClr val="000000"/>
                </a:solidFill>
                <a:latin typeface="Arial" charset="0"/>
              </a:rPr>
              <a:t>mehr als nur Unterricht </a:t>
            </a:r>
            <a:endParaRPr lang="de-DE" sz="2400" b="1" i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1507" name="Flussdiagramm: Verbindungsstelle 5"/>
          <p:cNvSpPr>
            <a:spLocks noChangeArrowheads="1"/>
          </p:cNvSpPr>
          <p:nvPr/>
        </p:nvSpPr>
        <p:spPr bwMode="auto">
          <a:xfrm>
            <a:off x="185738" y="2060575"/>
            <a:ext cx="2663825" cy="2128838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</a:pPr>
            <a:endParaRPr lang="de-DE" sz="2000" b="1">
              <a:latin typeface="Calibri" charset="0"/>
              <a:cs typeface="Calibri" charset="0"/>
            </a:endParaRPr>
          </a:p>
          <a:p>
            <a:pPr algn="ctr">
              <a:spcBef>
                <a:spcPct val="20000"/>
              </a:spcBef>
              <a:spcAft>
                <a:spcPct val="20000"/>
              </a:spcAft>
            </a:pPr>
            <a:r>
              <a:rPr lang="de-DE" sz="2200" b="1">
                <a:latin typeface="Calibri" charset="0"/>
                <a:cs typeface="Calibri" charset="0"/>
              </a:rPr>
              <a:t>Klassenleitungs-teams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21508" name="Flussdiagramm: Verbindungsstelle 32"/>
          <p:cNvSpPr>
            <a:spLocks noChangeArrowheads="1"/>
          </p:cNvSpPr>
          <p:nvPr/>
        </p:nvSpPr>
        <p:spPr bwMode="auto">
          <a:xfrm>
            <a:off x="2490788" y="2146300"/>
            <a:ext cx="3095625" cy="2128838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</a:pPr>
            <a:endParaRPr lang="de-DE" sz="2000" b="1">
              <a:latin typeface="Calibri" charset="0"/>
              <a:cs typeface="Calibri" charset="0"/>
            </a:endParaRPr>
          </a:p>
          <a:p>
            <a:pPr algn="ctr">
              <a:spcBef>
                <a:spcPct val="20000"/>
              </a:spcBef>
              <a:spcAft>
                <a:spcPct val="20000"/>
              </a:spcAft>
            </a:pPr>
            <a:r>
              <a:rPr lang="de-DE" sz="2200" b="1">
                <a:latin typeface="Calibri" charset="0"/>
                <a:cs typeface="Calibri" charset="0"/>
              </a:rPr>
              <a:t>Doppelstunden-modell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21509" name="Flussdiagramm: Verbindungsstelle 33"/>
          <p:cNvSpPr>
            <a:spLocks noChangeArrowheads="1"/>
          </p:cNvSpPr>
          <p:nvPr/>
        </p:nvSpPr>
        <p:spPr bwMode="auto">
          <a:xfrm>
            <a:off x="1628775" y="3468688"/>
            <a:ext cx="3097213" cy="1870075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</a:pPr>
            <a:endParaRPr lang="de-DE" sz="1000" b="1">
              <a:latin typeface="Calibri" charset="0"/>
              <a:cs typeface="Calibri" charset="0"/>
            </a:endParaRPr>
          </a:p>
          <a:p>
            <a:pPr algn="ctr">
              <a:spcBef>
                <a:spcPct val="20000"/>
              </a:spcBef>
              <a:spcAft>
                <a:spcPct val="20000"/>
              </a:spcAft>
            </a:pPr>
            <a:r>
              <a:rPr lang="de-DE" sz="2200" b="1">
                <a:latin typeface="Calibri" charset="0"/>
                <a:cs typeface="Calibri" charset="0"/>
              </a:rPr>
              <a:t>Sozial- und Betriebspraktika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21510" name="Flussdiagramm: Verbindungsstelle 34"/>
          <p:cNvSpPr>
            <a:spLocks noChangeArrowheads="1"/>
          </p:cNvSpPr>
          <p:nvPr/>
        </p:nvSpPr>
        <p:spPr bwMode="auto">
          <a:xfrm>
            <a:off x="4205288" y="3535363"/>
            <a:ext cx="3095625" cy="1652587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</a:pPr>
            <a:endParaRPr lang="de-DE" sz="2000" b="1">
              <a:latin typeface="Calibri" charset="0"/>
              <a:cs typeface="Calibri" charset="0"/>
            </a:endParaRPr>
          </a:p>
          <a:p>
            <a:pPr algn="ctr">
              <a:spcBef>
                <a:spcPct val="20000"/>
              </a:spcBef>
              <a:spcAft>
                <a:spcPct val="20000"/>
              </a:spcAft>
            </a:pPr>
            <a:r>
              <a:rPr lang="de-DE" sz="2200" b="1">
                <a:latin typeface="Calibri" charset="0"/>
                <a:cs typeface="Calibri" charset="0"/>
              </a:rPr>
              <a:t>Förderunterricht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21511" name="Flussdiagramm: Verbindungsstelle 35"/>
          <p:cNvSpPr>
            <a:spLocks noChangeArrowheads="1"/>
          </p:cNvSpPr>
          <p:nvPr/>
        </p:nvSpPr>
        <p:spPr bwMode="auto">
          <a:xfrm>
            <a:off x="4111625" y="1382713"/>
            <a:ext cx="3097213" cy="1731962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</a:pPr>
            <a:endParaRPr lang="de-DE" sz="1200" b="1">
              <a:latin typeface="Calibri" charset="0"/>
              <a:cs typeface="Calibri" charset="0"/>
            </a:endParaRPr>
          </a:p>
          <a:p>
            <a:pPr algn="ctr"/>
            <a:r>
              <a:rPr lang="de-DE" sz="2200" b="1">
                <a:latin typeface="Calibri" charset="0"/>
                <a:cs typeface="Calibri" charset="0"/>
              </a:rPr>
              <a:t>Methoden- und Kompetenztage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21512" name="Flussdiagramm: Verbindungsstelle 36"/>
          <p:cNvSpPr>
            <a:spLocks noChangeArrowheads="1"/>
          </p:cNvSpPr>
          <p:nvPr/>
        </p:nvSpPr>
        <p:spPr bwMode="auto">
          <a:xfrm>
            <a:off x="6851650" y="1166813"/>
            <a:ext cx="1871663" cy="1938337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</a:pPr>
            <a:endParaRPr lang="de-DE" sz="2000" b="1">
              <a:latin typeface="Calibri" charset="0"/>
              <a:cs typeface="Calibri" charset="0"/>
            </a:endParaRPr>
          </a:p>
          <a:p>
            <a:pPr algn="ctr"/>
            <a:r>
              <a:rPr lang="de-DE" sz="2200" b="1">
                <a:latin typeface="Calibri" charset="0"/>
                <a:cs typeface="Calibri" charset="0"/>
              </a:rPr>
              <a:t>Medien-</a:t>
            </a:r>
          </a:p>
          <a:p>
            <a:pPr algn="ctr"/>
            <a:r>
              <a:rPr lang="de-DE" sz="2200" b="1">
                <a:latin typeface="Calibri" charset="0"/>
                <a:cs typeface="Calibri" charset="0"/>
              </a:rPr>
              <a:t>kunde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21513" name="Flussdiagramm: Verbindungsstelle 37"/>
          <p:cNvSpPr>
            <a:spLocks noChangeArrowheads="1"/>
          </p:cNvSpPr>
          <p:nvPr/>
        </p:nvSpPr>
        <p:spPr bwMode="auto">
          <a:xfrm>
            <a:off x="3059113" y="4765675"/>
            <a:ext cx="3241675" cy="1652588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</a:pPr>
            <a:endParaRPr lang="de-DE" sz="2000" b="1">
              <a:latin typeface="Calibri" charset="0"/>
              <a:cs typeface="Calibri" charset="0"/>
            </a:endParaRPr>
          </a:p>
          <a:p>
            <a:pPr algn="ctr">
              <a:spcBef>
                <a:spcPct val="20000"/>
              </a:spcBef>
              <a:spcAft>
                <a:spcPct val="20000"/>
              </a:spcAft>
            </a:pPr>
            <a:r>
              <a:rPr lang="de-DE" sz="2200" b="1">
                <a:latin typeface="Calibri" charset="0"/>
                <a:cs typeface="Calibri" charset="0"/>
              </a:rPr>
              <a:t>Verfügungsstunden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21514" name="Flussdiagramm: Verbindungsstelle 38"/>
          <p:cNvSpPr>
            <a:spLocks noChangeArrowheads="1"/>
          </p:cNvSpPr>
          <p:nvPr/>
        </p:nvSpPr>
        <p:spPr bwMode="auto">
          <a:xfrm>
            <a:off x="5148263" y="2492375"/>
            <a:ext cx="3382962" cy="1446213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</a:pPr>
            <a:endParaRPr lang="de-DE" sz="1200" b="1">
              <a:latin typeface="Calibri" charset="0"/>
              <a:cs typeface="Calibri" charset="0"/>
            </a:endParaRPr>
          </a:p>
          <a:p>
            <a:pPr algn="ctr">
              <a:spcBef>
                <a:spcPct val="20000"/>
              </a:spcBef>
              <a:spcAft>
                <a:spcPct val="20000"/>
              </a:spcAft>
            </a:pPr>
            <a:r>
              <a:rPr lang="de-DE" sz="2200" b="1">
                <a:latin typeface="Calibri" charset="0"/>
                <a:cs typeface="Calibri" charset="0"/>
              </a:rPr>
              <a:t>inklusive Arbeit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21515" name="Flussdiagramm: Verbindungsstelle 39"/>
          <p:cNvSpPr>
            <a:spLocks noChangeArrowheads="1"/>
          </p:cNvSpPr>
          <p:nvPr/>
        </p:nvSpPr>
        <p:spPr bwMode="auto">
          <a:xfrm>
            <a:off x="6948488" y="3343275"/>
            <a:ext cx="1944687" cy="2128838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</a:pPr>
            <a:endParaRPr lang="de-DE" sz="2000" b="1">
              <a:latin typeface="Calibri" charset="0"/>
              <a:cs typeface="Calibri" charset="0"/>
            </a:endParaRPr>
          </a:p>
          <a:p>
            <a:pPr algn="ctr">
              <a:spcBef>
                <a:spcPct val="20000"/>
              </a:spcBef>
              <a:spcAft>
                <a:spcPct val="20000"/>
              </a:spcAft>
            </a:pPr>
            <a:r>
              <a:rPr lang="de-DE" sz="2200" b="1">
                <a:latin typeface="Calibri" charset="0"/>
                <a:cs typeface="Calibri" charset="0"/>
              </a:rPr>
              <a:t>Beratungs-teams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21516" name="Flussdiagramm: Verbindungsstelle 40"/>
          <p:cNvSpPr>
            <a:spLocks noChangeArrowheads="1"/>
          </p:cNvSpPr>
          <p:nvPr/>
        </p:nvSpPr>
        <p:spPr bwMode="auto">
          <a:xfrm>
            <a:off x="282575" y="3700463"/>
            <a:ext cx="1836738" cy="2128837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</a:pPr>
            <a:endParaRPr lang="de-DE" sz="2000" b="1">
              <a:latin typeface="Calibri" charset="0"/>
              <a:cs typeface="Calibri" charset="0"/>
            </a:endParaRPr>
          </a:p>
          <a:p>
            <a:pPr algn="ctr">
              <a:spcBef>
                <a:spcPct val="20000"/>
              </a:spcBef>
              <a:spcAft>
                <a:spcPct val="20000"/>
              </a:spcAft>
            </a:pPr>
            <a:r>
              <a:rPr lang="de-DE" sz="2200" b="1">
                <a:latin typeface="Calibri" charset="0"/>
                <a:cs typeface="Calibri" charset="0"/>
              </a:rPr>
              <a:t>Begabten-förderung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21517" name="Flussdiagramm: Verbindungsstelle 41"/>
          <p:cNvSpPr>
            <a:spLocks noChangeArrowheads="1"/>
          </p:cNvSpPr>
          <p:nvPr/>
        </p:nvSpPr>
        <p:spPr bwMode="auto">
          <a:xfrm>
            <a:off x="1512888" y="5003800"/>
            <a:ext cx="1957387" cy="1652588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</a:pPr>
            <a:endParaRPr lang="de-DE" sz="2000" b="1">
              <a:latin typeface="Calibri" charset="0"/>
              <a:cs typeface="Calibri" charset="0"/>
            </a:endParaRPr>
          </a:p>
          <a:p>
            <a:pPr algn="ctr">
              <a:spcBef>
                <a:spcPct val="20000"/>
              </a:spcBef>
              <a:spcAft>
                <a:spcPct val="20000"/>
              </a:spcAft>
            </a:pPr>
            <a:r>
              <a:rPr lang="de-DE" sz="2200" b="1">
                <a:latin typeface="Calibri" charset="0"/>
                <a:cs typeface="Calibri" charset="0"/>
              </a:rPr>
              <a:t>Prävention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/>
          </a:p>
        </p:txBody>
      </p:sp>
      <p:sp>
        <p:nvSpPr>
          <p:cNvPr id="21518" name="Flussdiagramm: Verbindungsstelle 44"/>
          <p:cNvSpPr>
            <a:spLocks noChangeArrowheads="1"/>
          </p:cNvSpPr>
          <p:nvPr/>
        </p:nvSpPr>
        <p:spPr bwMode="auto">
          <a:xfrm>
            <a:off x="1276350" y="1624013"/>
            <a:ext cx="3341688" cy="1004887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9000"/>
              </a:srgbClr>
            </a:outerShdw>
          </a:effectLst>
        </p:spPr>
        <p:txBody>
          <a:bodyPr lIns="0" tIns="0" rIns="0" bIns="0" anchor="b">
            <a:spAutoFit/>
          </a:bodyPr>
          <a:lstStyle/>
          <a:p>
            <a:pPr algn="ctr"/>
            <a:r>
              <a:rPr lang="de-DE" sz="2200" b="1">
                <a:latin typeface="Calibri" charset="0"/>
                <a:cs typeface="Calibri" charset="0"/>
              </a:rPr>
              <a:t>Unterstützung</a:t>
            </a:r>
          </a:p>
          <a:p>
            <a:pPr algn="ctr"/>
            <a:r>
              <a:rPr lang="de-DE" sz="2200" b="1">
                <a:latin typeface="Calibri" charset="0"/>
                <a:cs typeface="Calibri" charset="0"/>
              </a:rPr>
              <a:t> bei LRS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de-DE" sz="200"/>
          </a:p>
        </p:txBody>
      </p:sp>
      <p:sp>
        <p:nvSpPr>
          <p:cNvPr id="15" name="Flussdiagramm: Verbindungsstelle 44"/>
          <p:cNvSpPr>
            <a:spLocks noChangeArrowheads="1"/>
          </p:cNvSpPr>
          <p:nvPr/>
        </p:nvSpPr>
        <p:spPr bwMode="auto">
          <a:xfrm>
            <a:off x="5815013" y="4875213"/>
            <a:ext cx="2843212" cy="1004887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9000"/>
              </a:srgbClr>
            </a:outerShdw>
          </a:effectLst>
        </p:spPr>
        <p:txBody>
          <a:bodyPr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200" b="1" dirty="0">
                <a:latin typeface="Calibri" pitchFamily="34" charset="0"/>
                <a:ea typeface="+mn-ea"/>
                <a:cs typeface="Calibri" pitchFamily="34" charset="0"/>
              </a:rPr>
              <a:t>Paten und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200" b="1" dirty="0">
                <a:latin typeface="Calibri" pitchFamily="34" charset="0"/>
                <a:ea typeface="+mn-ea"/>
                <a:cs typeface="Calibri" pitchFamily="34" charset="0"/>
              </a:rPr>
              <a:t> Mediatoren</a:t>
            </a:r>
          </a:p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 sz="200" dirty="0">
              <a:ea typeface="+mn-ea"/>
            </a:endParaRPr>
          </a:p>
        </p:txBody>
      </p:sp>
      <p:sp>
        <p:nvSpPr>
          <p:cNvPr id="18" name="Flussdiagramm: Verbindungsstelle 44"/>
          <p:cNvSpPr>
            <a:spLocks noChangeArrowheads="1"/>
          </p:cNvSpPr>
          <p:nvPr/>
        </p:nvSpPr>
        <p:spPr bwMode="auto">
          <a:xfrm>
            <a:off x="4703763" y="5780088"/>
            <a:ext cx="3330575" cy="701675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9000"/>
              </a:srgbClr>
            </a:outerShdw>
          </a:effectLst>
        </p:spPr>
        <p:txBody>
          <a:bodyPr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200" b="1" dirty="0">
                <a:latin typeface="Calibri" pitchFamily="34" charset="0"/>
                <a:ea typeface="+mn-ea"/>
                <a:cs typeface="Calibri" pitchFamily="34" charset="0"/>
              </a:rPr>
              <a:t>Hausaufgabenhilfe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800" b="1" dirty="0">
              <a:latin typeface="Calibri" pitchFamily="34" charset="0"/>
              <a:ea typeface="+mn-ea"/>
              <a:cs typeface="Calibri" pitchFamily="34" charset="0"/>
            </a:endParaRPr>
          </a:p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 sz="200" dirty="0">
              <a:ea typeface="+mn-ea"/>
            </a:endParaRPr>
          </a:p>
        </p:txBody>
      </p:sp>
      <p:sp>
        <p:nvSpPr>
          <p:cNvPr id="19" name="Flussdiagramm: Verbindungsstelle 44"/>
          <p:cNvSpPr>
            <a:spLocks noChangeArrowheads="1"/>
          </p:cNvSpPr>
          <p:nvPr/>
        </p:nvSpPr>
        <p:spPr bwMode="auto">
          <a:xfrm>
            <a:off x="4679950" y="1068388"/>
            <a:ext cx="3843338" cy="658812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9000"/>
              </a:srgbClr>
            </a:outerShdw>
          </a:effectLst>
        </p:spPr>
        <p:txBody>
          <a:bodyPr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 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200" b="1" dirty="0">
                <a:latin typeface="Calibri" pitchFamily="34" charset="0"/>
                <a:ea typeface="+mn-ea"/>
                <a:cs typeface="Calibri" pitchFamily="34" charset="0"/>
              </a:rPr>
              <a:t>Arbeitsgemeinschaften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600" b="1" dirty="0">
              <a:latin typeface="Calibri" pitchFamily="34" charset="0"/>
              <a:ea typeface="+mn-ea"/>
              <a:cs typeface="Calibri" pitchFamily="34" charset="0"/>
            </a:endParaRPr>
          </a:p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endParaRPr lang="de-DE" altLang="de-DE" sz="200" dirty="0"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17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42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67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775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6" grpId="0" animBg="1"/>
      <p:bldP spid="21517" grpId="0" animBg="1"/>
      <p:bldP spid="21518" grpId="0" animBg="1"/>
      <p:bldP spid="15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RHS Präsentationsvorlage">
  <a:themeElements>
    <a:clrScheme name="">
      <a:dk1>
        <a:srgbClr val="000000"/>
      </a:dk1>
      <a:lt1>
        <a:srgbClr val="FFFFFF"/>
      </a:lt1>
      <a:dk2>
        <a:srgbClr val="2A55AA"/>
      </a:dk2>
      <a:lt2>
        <a:srgbClr val="808080"/>
      </a:lt2>
      <a:accent1>
        <a:srgbClr val="6699FF"/>
      </a:accent1>
      <a:accent2>
        <a:srgbClr val="33CC00"/>
      </a:accent2>
      <a:accent3>
        <a:srgbClr val="FFFFFF"/>
      </a:accent3>
      <a:accent4>
        <a:srgbClr val="000000"/>
      </a:accent4>
      <a:accent5>
        <a:srgbClr val="B8CAFF"/>
      </a:accent5>
      <a:accent6>
        <a:srgbClr val="2DB900"/>
      </a:accent6>
      <a:hlink>
        <a:srgbClr val="FF9900"/>
      </a:hlink>
      <a:folHlink>
        <a:srgbClr val="FFFF00"/>
      </a:folHlink>
    </a:clrScheme>
    <a:fontScheme name="RHS Prä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2000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2000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"/>
          </a:defRPr>
        </a:defPPr>
      </a:lstStyle>
    </a:lnDef>
  </a:objectDefaults>
  <a:extraClrSchemeLst>
    <a:extraClrScheme>
      <a:clrScheme name="RHS Präsentationsvorlage 1">
        <a:dk1>
          <a:srgbClr val="000000"/>
        </a:dk1>
        <a:lt1>
          <a:srgbClr val="99CCFF"/>
        </a:lt1>
        <a:dk2>
          <a:srgbClr val="FFFFFF"/>
        </a:dk2>
        <a:lt2>
          <a:srgbClr val="808080"/>
        </a:lt2>
        <a:accent1>
          <a:srgbClr val="6699FF"/>
        </a:accent1>
        <a:accent2>
          <a:srgbClr val="33CC00"/>
        </a:accent2>
        <a:accent3>
          <a:srgbClr val="CAE2FF"/>
        </a:accent3>
        <a:accent4>
          <a:srgbClr val="000000"/>
        </a:accent4>
        <a:accent5>
          <a:srgbClr val="B8CAFF"/>
        </a:accent5>
        <a:accent6>
          <a:srgbClr val="2DB900"/>
        </a:accent6>
        <a:hlink>
          <a:srgbClr val="FF99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5</Pages>
  <Words>435</Words>
  <Application>Microsoft Macintosh PowerPoint</Application>
  <PresentationFormat>Bildschirmpräsentation (4:3)</PresentationFormat>
  <Paragraphs>137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Arial </vt:lpstr>
      <vt:lpstr>Calibri</vt:lpstr>
      <vt:lpstr>Times New Roman</vt:lpstr>
      <vt:lpstr>TUIType</vt:lpstr>
      <vt:lpstr>Wingdings</vt:lpstr>
      <vt:lpstr>RHS Präsentationsvorlage</vt:lpstr>
      <vt:lpstr>PowerPoint-Präsentation</vt:lpstr>
      <vt:lpstr>Aufbau der Schulformen in Hannover</vt:lpstr>
      <vt:lpstr> Gymnasium</vt:lpstr>
      <vt:lpstr>Unterricht: Stundentafeln 1 und 2</vt:lpstr>
      <vt:lpstr>Wahlpflichtunterricht</vt:lpstr>
      <vt:lpstr> Fremdsprachen am Gymnasium</vt:lpstr>
      <vt:lpstr>Ganztagsschule an Gymnasien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Neue Oberstufenverordnung</dc:title>
  <dc:creator>Petra Kirchhoff</dc:creator>
  <cp:lastModifiedBy>i.koeppert@gmx.de</cp:lastModifiedBy>
  <cp:revision>392</cp:revision>
  <cp:lastPrinted>2017-11-14T09:18:21Z</cp:lastPrinted>
  <dcterms:created xsi:type="dcterms:W3CDTF">2005-02-12T10:40:19Z</dcterms:created>
  <dcterms:modified xsi:type="dcterms:W3CDTF">2023-01-14T17:21:13Z</dcterms:modified>
</cp:coreProperties>
</file>